
<file path=[Content_Types].xml><?xml version="1.0" encoding="utf-8"?>
<Types xmlns="http://schemas.openxmlformats.org/package/2006/content-types">
  <Default Extension="avi" ContentType="video/x-msvideo"/>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3">
  <p:sldMasterIdLst>
    <p:sldMasterId id="2147483648" r:id="rId1"/>
  </p:sldMasterIdLst>
  <p:notesMasterIdLst>
    <p:notesMasterId r:id="rId40"/>
  </p:notesMasterIdLst>
  <p:sldIdLst>
    <p:sldId id="256" r:id="rId2"/>
    <p:sldId id="258" r:id="rId3"/>
    <p:sldId id="259" r:id="rId4"/>
    <p:sldId id="294" r:id="rId5"/>
    <p:sldId id="282" r:id="rId6"/>
    <p:sldId id="278" r:id="rId7"/>
    <p:sldId id="283" r:id="rId8"/>
    <p:sldId id="279" r:id="rId9"/>
    <p:sldId id="281" r:id="rId10"/>
    <p:sldId id="280" r:id="rId11"/>
    <p:sldId id="261" r:id="rId12"/>
    <p:sldId id="273" r:id="rId13"/>
    <p:sldId id="267" r:id="rId14"/>
    <p:sldId id="268" r:id="rId15"/>
    <p:sldId id="271" r:id="rId16"/>
    <p:sldId id="269" r:id="rId17"/>
    <p:sldId id="270" r:id="rId18"/>
    <p:sldId id="272" r:id="rId19"/>
    <p:sldId id="262" r:id="rId20"/>
    <p:sldId id="265" r:id="rId21"/>
    <p:sldId id="275" r:id="rId22"/>
    <p:sldId id="277" r:id="rId23"/>
    <p:sldId id="296" r:id="rId24"/>
    <p:sldId id="264" r:id="rId25"/>
    <p:sldId id="263" r:id="rId26"/>
    <p:sldId id="285" r:id="rId27"/>
    <p:sldId id="286" r:id="rId28"/>
    <p:sldId id="287" r:id="rId29"/>
    <p:sldId id="288" r:id="rId30"/>
    <p:sldId id="289" r:id="rId31"/>
    <p:sldId id="290" r:id="rId32"/>
    <p:sldId id="291" r:id="rId33"/>
    <p:sldId id="297" r:id="rId34"/>
    <p:sldId id="298" r:id="rId35"/>
    <p:sldId id="299" r:id="rId36"/>
    <p:sldId id="300" r:id="rId37"/>
    <p:sldId id="292" r:id="rId38"/>
    <p:sldId id="293" r:id="rId39"/>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864" autoAdjust="0"/>
    <p:restoredTop sz="78848" autoAdjust="0"/>
  </p:normalViewPr>
  <p:slideViewPr>
    <p:cSldViewPr snapToGrid="0">
      <p:cViewPr varScale="1">
        <p:scale>
          <a:sx n="90" d="100"/>
          <a:sy n="90" d="100"/>
        </p:scale>
        <p:origin x="1224" y="78"/>
      </p:cViewPr>
      <p:guideLst/>
    </p:cSldViewPr>
  </p:slideViewPr>
  <p:outlineViewPr>
    <p:cViewPr>
      <p:scale>
        <a:sx n="33" d="100"/>
        <a:sy n="33" d="100"/>
      </p:scale>
      <p:origin x="0" y="-984"/>
    </p:cViewPr>
  </p:outlineViewPr>
  <p:notesTextViewPr>
    <p:cViewPr>
      <p:scale>
        <a:sx n="3" d="2"/>
        <a:sy n="3" d="2"/>
      </p:scale>
      <p:origin x="0" y="0"/>
    </p:cViewPr>
  </p:notesTextViewPr>
  <p:sorterViewPr>
    <p:cViewPr>
      <p:scale>
        <a:sx n="100" d="100"/>
        <a:sy n="100" d="100"/>
      </p:scale>
      <p:origin x="0" y="0"/>
    </p:cViewPr>
  </p:sorterViewPr>
  <p:notesViewPr>
    <p:cSldViewPr snapToGrid="0">
      <p:cViewPr varScale="1">
        <p:scale>
          <a:sx n="87" d="100"/>
          <a:sy n="87" d="100"/>
        </p:scale>
        <p:origin x="2988" y="6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BE"/>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8CEC764-244E-40F1-BD91-CBA24A006EA8}" type="datetimeFigureOut">
              <a:rPr lang="fr-BE" smtClean="0"/>
              <a:t>28-08-19</a:t>
            </a:fld>
            <a:endParaRPr lang="fr-BE"/>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BE"/>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BE"/>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BE"/>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3AEF08-5B0C-4468-9331-A5D0D34A1099}" type="slidenum">
              <a:rPr lang="fr-BE" smtClean="0"/>
              <a:t>‹N°›</a:t>
            </a:fld>
            <a:endParaRPr lang="fr-BE"/>
          </a:p>
        </p:txBody>
      </p:sp>
    </p:spTree>
    <p:extLst>
      <p:ext uri="{BB962C8B-B14F-4D97-AF65-F5344CB8AC3E}">
        <p14:creationId xmlns:p14="http://schemas.microsoft.com/office/powerpoint/2010/main" val="38748978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fr.wikipedia.org/wiki/R%C3%A9seau_de_neurones" TargetMode="External"/><Relationship Id="rId2" Type="http://schemas.openxmlformats.org/officeDocument/2006/relationships/slide" Target="../slides/slide19.xml"/><Relationship Id="rId1" Type="http://schemas.openxmlformats.org/officeDocument/2006/relationships/notesMaster" Target="../notesMasters/notesMaster1.xml"/><Relationship Id="rId4" Type="http://schemas.openxmlformats.org/officeDocument/2006/relationships/hyperlink" Target="https://fr.wikipedia.org/wiki/Synapse" TargetMode="Externa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www.lemagit.fr/definition/Reseau-neuronal-convolutif" TargetMode="External"/><Relationship Id="rId2" Type="http://schemas.openxmlformats.org/officeDocument/2006/relationships/slide" Target="../slides/slide20.xml"/><Relationship Id="rId1" Type="http://schemas.openxmlformats.org/officeDocument/2006/relationships/notesMaster" Target="../notesMasters/notesMaster1.xml"/><Relationship Id="rId5" Type="http://schemas.openxmlformats.org/officeDocument/2006/relationships/hyperlink" Target="https://whatis.techtarget.com/fr/definition/Jeu-de-donnees" TargetMode="External"/><Relationship Id="rId4" Type="http://schemas.openxmlformats.org/officeDocument/2006/relationships/hyperlink" Target="https://whatis.techtarget.com/fr/definition/Reseaux-deconvolutifs-reseaux-neuronaux-deconvolutifs" TargetMode="Externa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fr.wikipedia.org/wiki/Abandon_(r%C3%A9seaux_neuronaux)" TargetMode="External"/><Relationship Id="rId2" Type="http://schemas.openxmlformats.org/officeDocument/2006/relationships/slide" Target="../slides/slide23.xml"/><Relationship Id="rId1" Type="http://schemas.openxmlformats.org/officeDocument/2006/relationships/notesMaster" Target="../notesMasters/notesMaster1.xml"/><Relationship Id="rId5" Type="http://schemas.openxmlformats.org/officeDocument/2006/relationships/hyperlink" Target="https://fr.wikipedia.org/wiki/R%C3%A9seau_neuronal_convolutif#cite_note-goodfellow_ch7-32" TargetMode="External"/><Relationship Id="rId4" Type="http://schemas.openxmlformats.org/officeDocument/2006/relationships/hyperlink" Target="https://fr.wikipedia.org/wiki/R%C3%A9seau_neuronal_convolutif#cite_note-33" TargetMode="Externa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fr.wikipedia.org/wiki/Esp%C3%A9rance_math%C3%A9matique"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fr.wikipedia.org/wiki/R%C3%A9seau_de_neurones"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fr.wikipedia.org/wiki/R%C3%A9seau_de_neurones"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fr.wikipedia.org/wiki/R%C3%A9seau_de_neurones"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fr.wikipedia.org/wiki/R%C3%A9tropropagation"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BE" altLang="fr-FR" sz="1200" b="0" i="0" u="none" strike="noStrike" cap="none" normalizeH="0" baseline="0" dirty="0">
                <a:ln>
                  <a:noFill/>
                </a:ln>
                <a:solidFill>
                  <a:schemeClr val="accent1">
                    <a:lumMod val="50000"/>
                  </a:schemeClr>
                </a:solidFill>
                <a:effectLst/>
                <a:latin typeface="Verdana" panose="020B0604030504040204" pitchFamily="34" charset="0"/>
                <a:cs typeface="Times New Roman" panose="02020603050405020304" pitchFamily="18" charset="0"/>
              </a:rPr>
              <a:t> Dendrites = inputs et axones = outputs</a:t>
            </a:r>
            <a:endParaRPr kumimoji="0" lang="fr-BE" altLang="fr-FR" sz="1200" b="0" i="0" u="none" strike="noStrike" cap="none" normalizeH="0" baseline="0" dirty="0">
              <a:ln>
                <a:noFill/>
              </a:ln>
              <a:solidFill>
                <a:schemeClr val="accent1">
                  <a:lumMod val="50000"/>
                </a:schemeClr>
              </a:solidFill>
              <a:effectLst/>
              <a:latin typeface="Arial" panose="020B0604020202020204" pitchFamily="34" charset="0"/>
            </a:endParaRPr>
          </a:p>
          <a:p>
            <a:endParaRPr lang="fr-BE" dirty="0"/>
          </a:p>
        </p:txBody>
      </p:sp>
      <p:sp>
        <p:nvSpPr>
          <p:cNvPr id="4" name="Espace réservé du numéro de diapositive 3"/>
          <p:cNvSpPr>
            <a:spLocks noGrp="1"/>
          </p:cNvSpPr>
          <p:nvPr>
            <p:ph type="sldNum" sz="quarter" idx="5"/>
          </p:nvPr>
        </p:nvSpPr>
        <p:spPr/>
        <p:txBody>
          <a:bodyPr/>
          <a:lstStyle/>
          <a:p>
            <a:fld id="{AB3AEF08-5B0C-4468-9331-A5D0D34A1099}" type="slidenum">
              <a:rPr lang="fr-BE" smtClean="0"/>
              <a:t>5</a:t>
            </a:fld>
            <a:endParaRPr lang="fr-BE"/>
          </a:p>
        </p:txBody>
      </p:sp>
    </p:spTree>
    <p:extLst>
      <p:ext uri="{BB962C8B-B14F-4D97-AF65-F5344CB8AC3E}">
        <p14:creationId xmlns:p14="http://schemas.microsoft.com/office/powerpoint/2010/main" val="35046154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BE" dirty="0"/>
              <a:t>la </a:t>
            </a:r>
            <a:r>
              <a:rPr lang="fr-BE" b="1" dirty="0"/>
              <a:t>rétropropagation du gradient</a:t>
            </a:r>
            <a:r>
              <a:rPr lang="fr-BE" dirty="0"/>
              <a:t> est une méthode pour calculer le gradient de l'erreur pour chaque neurone d'un </a:t>
            </a:r>
            <a:r>
              <a:rPr lang="fr-BE" dirty="0">
                <a:hlinkClick r:id="rId3" tooltip="Réseau de neurones"/>
              </a:rPr>
              <a:t>réseau de neurones</a:t>
            </a:r>
            <a:r>
              <a:rPr lang="fr-BE" dirty="0"/>
              <a:t>, de la dernière couche vers la première.</a:t>
            </a:r>
          </a:p>
          <a:p>
            <a:r>
              <a:rPr lang="fr-BE" dirty="0"/>
              <a:t>Dans le cas des réseaux de neurones, les poids </a:t>
            </a:r>
            <a:r>
              <a:rPr lang="fr-BE" dirty="0">
                <a:hlinkClick r:id="rId4" tooltip="Synapse"/>
              </a:rPr>
              <a:t>synaptiques</a:t>
            </a:r>
            <a:r>
              <a:rPr lang="fr-BE" dirty="0"/>
              <a:t> qui contribuent à engendrer une erreur importante se verront modifiés de manière plus significative que les poids qui ont engendré une erreur marginale. </a:t>
            </a:r>
          </a:p>
          <a:p>
            <a:r>
              <a:rPr lang="fr-BE" dirty="0"/>
              <a:t>Pour créer un GAN, on doit commencer par déterminer la sortie finale souhaitée et compiler un jeu initial de données d'apprentissage fondé sur ces paramètres. Ensuite, ces données sont envoyées de manière aléatoire dans le générateur jusqu'à ce qu'il obtienne une précision minimum dans la production des sorties.</a:t>
            </a:r>
          </a:p>
        </p:txBody>
      </p:sp>
      <p:sp>
        <p:nvSpPr>
          <p:cNvPr id="4" name="Espace réservé du numéro de diapositive 3"/>
          <p:cNvSpPr>
            <a:spLocks noGrp="1"/>
          </p:cNvSpPr>
          <p:nvPr>
            <p:ph type="sldNum" sz="quarter" idx="5"/>
          </p:nvPr>
        </p:nvSpPr>
        <p:spPr/>
        <p:txBody>
          <a:bodyPr/>
          <a:lstStyle/>
          <a:p>
            <a:fld id="{AB3AEF08-5B0C-4468-9331-A5D0D34A1099}" type="slidenum">
              <a:rPr lang="fr-BE" smtClean="0"/>
              <a:t>19</a:t>
            </a:fld>
            <a:endParaRPr lang="fr-BE"/>
          </a:p>
        </p:txBody>
      </p:sp>
    </p:spTree>
    <p:extLst>
      <p:ext uri="{BB962C8B-B14F-4D97-AF65-F5344CB8AC3E}">
        <p14:creationId xmlns:p14="http://schemas.microsoft.com/office/powerpoint/2010/main" val="21912409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BE" dirty="0"/>
              <a:t>Le générateur est un type de </a:t>
            </a:r>
            <a:r>
              <a:rPr lang="fr-BE" dirty="0">
                <a:hlinkClick r:id="rId3"/>
              </a:rPr>
              <a:t>réseau neuronal convolutif</a:t>
            </a:r>
            <a:r>
              <a:rPr lang="fr-BE" dirty="0"/>
              <a:t> qui crée de nouvelles instances d'un objet. Le discriminateur est un type de </a:t>
            </a:r>
            <a:r>
              <a:rPr lang="fr-BE" dirty="0">
                <a:hlinkClick r:id="rId4"/>
              </a:rPr>
              <a:t>réseau neuronal </a:t>
            </a:r>
            <a:r>
              <a:rPr lang="fr-BE" dirty="0" err="1">
                <a:hlinkClick r:id="rId4"/>
              </a:rPr>
              <a:t>déconvolutif</a:t>
            </a:r>
            <a:r>
              <a:rPr lang="fr-BE" dirty="0"/>
              <a:t> qui détermine l'authenticité de cet objet ou son appartenance à un </a:t>
            </a:r>
            <a:r>
              <a:rPr lang="fr-BE" dirty="0">
                <a:hlinkClick r:id="rId5"/>
              </a:rPr>
              <a:t>jeu de données</a:t>
            </a:r>
            <a:r>
              <a:rPr lang="fr-BE" dirty="0"/>
              <a:t>.</a:t>
            </a:r>
          </a:p>
        </p:txBody>
      </p:sp>
      <p:sp>
        <p:nvSpPr>
          <p:cNvPr id="4" name="Espace réservé du numéro de diapositive 3"/>
          <p:cNvSpPr>
            <a:spLocks noGrp="1"/>
          </p:cNvSpPr>
          <p:nvPr>
            <p:ph type="sldNum" sz="quarter" idx="5"/>
          </p:nvPr>
        </p:nvSpPr>
        <p:spPr/>
        <p:txBody>
          <a:bodyPr/>
          <a:lstStyle/>
          <a:p>
            <a:fld id="{AB3AEF08-5B0C-4468-9331-A5D0D34A1099}" type="slidenum">
              <a:rPr lang="fr-BE" smtClean="0"/>
              <a:t>20</a:t>
            </a:fld>
            <a:endParaRPr lang="fr-BE"/>
          </a:p>
        </p:txBody>
      </p:sp>
    </p:spTree>
    <p:extLst>
      <p:ext uri="{BB962C8B-B14F-4D97-AF65-F5344CB8AC3E}">
        <p14:creationId xmlns:p14="http://schemas.microsoft.com/office/powerpoint/2010/main" val="39452608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BE" b="1" dirty="0"/>
              <a:t>Dropout</a:t>
            </a:r>
          </a:p>
          <a:p>
            <a:r>
              <a:rPr lang="fr-BE" dirty="0"/>
              <a:t>La méthode du </a:t>
            </a:r>
            <a:r>
              <a:rPr lang="fr-BE" dirty="0">
                <a:hlinkClick r:id="rId3" tooltip="Abandon (réseaux neuronaux)"/>
              </a:rPr>
              <a:t>dropout</a:t>
            </a:r>
            <a:r>
              <a:rPr lang="fr-BE" baseline="30000" dirty="0">
                <a:hlinkClick r:id="rId4"/>
              </a:rPr>
              <a:t>33</a:t>
            </a:r>
            <a:r>
              <a:rPr lang="fr-BE" dirty="0"/>
              <a:t> consiste à « désactiver » des sorties de neurones aléatoirement (avec une probabilité prédéfinie, par exemple 0.5 pour les couches cachées et 0.8 pour la couche d'entrée) pendant la phase d'apprentissage. Cela revient à simuler un ensemble de modèles différents (</a:t>
            </a:r>
            <a:r>
              <a:rPr lang="fr-BE" i="1" dirty="0"/>
              <a:t>bagging</a:t>
            </a:r>
            <a:r>
              <a:rPr lang="fr-BE" dirty="0"/>
              <a:t>) et à les apprendre conjointement (bien qu'aucun ne soit appris de bout en bout). Chaque neurone étant possiblement inactif pendant une itération d'apprentissage, cela force chaque unité à « bien apprendre » indépendamment des autres et évite ainsi la « </a:t>
            </a:r>
            <a:r>
              <a:rPr lang="fr-BE" dirty="0" err="1"/>
              <a:t>co-adaptation</a:t>
            </a:r>
            <a:r>
              <a:rPr lang="fr-BE" dirty="0"/>
              <a:t> »</a:t>
            </a:r>
            <a:r>
              <a:rPr lang="fr-BE" baseline="30000" dirty="0">
                <a:hlinkClick r:id="rId5"/>
              </a:rPr>
              <a:t>32</a:t>
            </a:r>
            <a:r>
              <a:rPr lang="fr-BE" dirty="0"/>
              <a:t>. Le dropout peut permettre une accélération de l'apprentissage. </a:t>
            </a:r>
          </a:p>
          <a:p>
            <a:r>
              <a:rPr lang="fr-BE" dirty="0"/>
              <a:t>En phase de test, les auteurs proposent de pondérer chaque poids appris par sa probabilité d'activation pendant l'apprentissage. Pour un dropout avec un probabilité 0.5 par exemple, cela revient à diviser les poids par deux</a:t>
            </a:r>
            <a:r>
              <a:rPr lang="fr-BE" baseline="30000" dirty="0">
                <a:hlinkClick r:id="rId5"/>
              </a:rPr>
              <a:t>32</a:t>
            </a:r>
            <a:r>
              <a:rPr lang="fr-BE" dirty="0"/>
              <a:t>. </a:t>
            </a:r>
          </a:p>
          <a:p>
            <a:r>
              <a:rPr lang="fr-BE" dirty="0"/>
              <a:t>La technique du dropout est notamment utilisée dans les systèmes de reconnaissance d'image, de voix, le classement de documents et sur des problèmes de calculs en biologie. </a:t>
            </a:r>
          </a:p>
          <a:p>
            <a:endParaRPr lang="fr-BE" dirty="0"/>
          </a:p>
          <a:p>
            <a:r>
              <a:rPr lang="fr-BE" b="1" dirty="0" err="1"/>
              <a:t>ReLU</a:t>
            </a:r>
            <a:r>
              <a:rPr lang="fr-BE" b="1" dirty="0"/>
              <a:t> ( </a:t>
            </a:r>
            <a:r>
              <a:rPr lang="fr-BE" b="1" dirty="0" err="1"/>
              <a:t>Rectified</a:t>
            </a:r>
            <a:r>
              <a:rPr lang="fr-BE" b="1" dirty="0"/>
              <a:t> </a:t>
            </a:r>
            <a:r>
              <a:rPr lang="fr-BE" b="1" dirty="0" err="1"/>
              <a:t>Linear</a:t>
            </a:r>
            <a:r>
              <a:rPr lang="fr-BE" b="1" dirty="0"/>
              <a:t> Unit ) :</a:t>
            </a:r>
            <a:r>
              <a:rPr lang="fr-BE" dirty="0"/>
              <a:t> Ce sont les fonctions les plus populaires de nos jours. Elles permettent un entrainement plus rapide comparé aux fonctions </a:t>
            </a:r>
            <a:r>
              <a:rPr lang="fr-BE" dirty="0" err="1"/>
              <a:t>sigmoid</a:t>
            </a:r>
            <a:r>
              <a:rPr lang="fr-BE" dirty="0"/>
              <a:t> et </a:t>
            </a:r>
            <a:r>
              <a:rPr lang="fr-BE" dirty="0" err="1"/>
              <a:t>tanh</a:t>
            </a:r>
            <a:r>
              <a:rPr lang="fr-BE" dirty="0"/>
              <a:t>, étant plus légères. Attention au phénomène de ‘</a:t>
            </a:r>
            <a:r>
              <a:rPr lang="fr-BE" dirty="0" err="1"/>
              <a:t>Dying</a:t>
            </a:r>
            <a:r>
              <a:rPr lang="fr-BE" dirty="0"/>
              <a:t> </a:t>
            </a:r>
            <a:r>
              <a:rPr lang="fr-BE" dirty="0" err="1"/>
              <a:t>ReLU</a:t>
            </a:r>
            <a:r>
              <a:rPr lang="fr-BE" dirty="0"/>
              <a:t>’, auquel on préférera les variations de </a:t>
            </a:r>
            <a:r>
              <a:rPr lang="fr-BE" dirty="0" err="1"/>
              <a:t>ReLU</a:t>
            </a:r>
            <a:r>
              <a:rPr lang="fr-BE" dirty="0"/>
              <a:t>. Plus d’informations en fin d’article. Très utilisé pour les CNN, RBM, et les réseaux de multi perceptron. Intervalle de sortie (0;+∞).</a:t>
            </a:r>
          </a:p>
          <a:p>
            <a:endParaRPr lang="fr-BE" dirty="0"/>
          </a:p>
          <a:p>
            <a:r>
              <a:rPr lang="fr-BE" b="1" dirty="0" err="1"/>
              <a:t>Leaky</a:t>
            </a:r>
            <a:r>
              <a:rPr lang="fr-BE" b="1" dirty="0"/>
              <a:t> </a:t>
            </a:r>
            <a:r>
              <a:rPr lang="fr-BE" b="1" dirty="0" err="1"/>
              <a:t>ReLU</a:t>
            </a:r>
            <a:r>
              <a:rPr lang="fr-BE" b="1" dirty="0"/>
              <a:t> :</a:t>
            </a:r>
            <a:r>
              <a:rPr lang="fr-BE" dirty="0"/>
              <a:t> La Leakey Relu permet d’ajouter une variante pour les nombres négatifs, ainsi les neurones ne meurent jamais. Ils entrent dans un long coma mais on toujours la chance de se réveiller à un moment donné. Intervalle de sortie (-∞;+∞).</a:t>
            </a:r>
          </a:p>
        </p:txBody>
      </p:sp>
      <p:sp>
        <p:nvSpPr>
          <p:cNvPr id="4" name="Espace réservé du numéro de diapositive 3"/>
          <p:cNvSpPr>
            <a:spLocks noGrp="1"/>
          </p:cNvSpPr>
          <p:nvPr>
            <p:ph type="sldNum" sz="quarter" idx="5"/>
          </p:nvPr>
        </p:nvSpPr>
        <p:spPr/>
        <p:txBody>
          <a:bodyPr/>
          <a:lstStyle/>
          <a:p>
            <a:fld id="{AB3AEF08-5B0C-4468-9331-A5D0D34A1099}" type="slidenum">
              <a:rPr lang="fr-BE" smtClean="0"/>
              <a:t>23</a:t>
            </a:fld>
            <a:endParaRPr lang="fr-BE"/>
          </a:p>
        </p:txBody>
      </p:sp>
    </p:spTree>
    <p:extLst>
      <p:ext uri="{BB962C8B-B14F-4D97-AF65-F5344CB8AC3E}">
        <p14:creationId xmlns:p14="http://schemas.microsoft.com/office/powerpoint/2010/main" val="29403931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BE" dirty="0"/>
              <a:t>H : Entropie de Shannon</a:t>
            </a:r>
          </a:p>
          <a:p>
            <a:r>
              <a:rPr lang="fr-BE" dirty="0"/>
              <a:t>Entropie conjointe</a:t>
            </a:r>
          </a:p>
          <a:p>
            <a:r>
              <a:rPr lang="fr-BE" dirty="0">
                <a:effectLst/>
              </a:rPr>
              <a:t>E </a:t>
            </a:r>
            <a:r>
              <a:rPr lang="fr-BE" dirty="0"/>
              <a:t>désigne l'</a:t>
            </a:r>
            <a:r>
              <a:rPr lang="fr-BE" dirty="0">
                <a:hlinkClick r:id="rId3"/>
              </a:rPr>
              <a:t>espérance mathématique</a:t>
            </a:r>
            <a:endParaRPr lang="fr-BE" dirty="0"/>
          </a:p>
        </p:txBody>
      </p:sp>
      <p:sp>
        <p:nvSpPr>
          <p:cNvPr id="4" name="Espace réservé du numéro de diapositive 3"/>
          <p:cNvSpPr>
            <a:spLocks noGrp="1"/>
          </p:cNvSpPr>
          <p:nvPr>
            <p:ph type="sldNum" sz="quarter" idx="5"/>
          </p:nvPr>
        </p:nvSpPr>
        <p:spPr/>
        <p:txBody>
          <a:bodyPr/>
          <a:lstStyle/>
          <a:p>
            <a:fld id="{AB3AEF08-5B0C-4468-9331-A5D0D34A1099}" type="slidenum">
              <a:rPr lang="fr-BE" smtClean="0"/>
              <a:t>24</a:t>
            </a:fld>
            <a:endParaRPr lang="fr-BE"/>
          </a:p>
        </p:txBody>
      </p:sp>
    </p:spTree>
    <p:extLst>
      <p:ext uri="{BB962C8B-B14F-4D97-AF65-F5344CB8AC3E}">
        <p14:creationId xmlns:p14="http://schemas.microsoft.com/office/powerpoint/2010/main" val="17491788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BE" u="none" dirty="0"/>
              <a:t>C’est </a:t>
            </a:r>
            <a:r>
              <a:rPr lang="fr-BE" sz="1200" u="none" kern="1200" dirty="0">
                <a:solidFill>
                  <a:schemeClr val="tx1"/>
                </a:solidFill>
                <a:latin typeface="+mn-lt"/>
                <a:ea typeface="+mn-ea"/>
                <a:cs typeface="+mn-cs"/>
              </a:rPr>
              <a:t>le </a:t>
            </a:r>
            <a:r>
              <a:rPr lang="fr-BE" sz="1200" u="none" kern="1200" dirty="0">
                <a:solidFill>
                  <a:schemeClr val="tx1"/>
                </a:solidFill>
                <a:latin typeface="+mn-lt"/>
                <a:ea typeface="+mn-ea"/>
                <a:cs typeface="+mn-cs"/>
                <a:hlinkClick r:id="rId3" tooltip="Réseau de neurones">
                  <a:extLst>
                    <a:ext uri="{A12FA001-AC4F-418D-AE19-62706E023703}">
                      <ahyp:hlinkClr xmlns:ahyp="http://schemas.microsoft.com/office/drawing/2018/hyperlinkcolor" val="tx"/>
                    </a:ext>
                  </a:extLst>
                </a:hlinkClick>
              </a:rPr>
              <a:t>réseau de neurones</a:t>
            </a:r>
            <a:r>
              <a:rPr lang="fr-BE" sz="1200" u="none" kern="1200" dirty="0">
                <a:solidFill>
                  <a:schemeClr val="tx1"/>
                </a:solidFill>
                <a:latin typeface="+mn-lt"/>
                <a:ea typeface="+mn-ea"/>
                <a:cs typeface="+mn-cs"/>
              </a:rPr>
              <a:t> le plus simple.</a:t>
            </a:r>
          </a:p>
          <a:p>
            <a:r>
              <a:rPr lang="fr-BE" dirty="0"/>
              <a:t>Des signaux </a:t>
            </a:r>
            <a:r>
              <a:rPr lang="fr-BE" sz="1200" i="1" kern="1200" dirty="0">
                <a:solidFill>
                  <a:schemeClr val="tx1"/>
                </a:solidFill>
                <a:effectLst/>
                <a:latin typeface="+mn-lt"/>
                <a:ea typeface="+mn-ea"/>
                <a:cs typeface="+mn-cs"/>
              </a:rPr>
              <a:t>x1</a:t>
            </a:r>
            <a:r>
              <a:rPr lang="fr-BE" sz="1200" kern="1200" dirty="0">
                <a:solidFill>
                  <a:schemeClr val="tx1"/>
                </a:solidFill>
                <a:effectLst/>
                <a:latin typeface="+mn-lt"/>
                <a:ea typeface="+mn-ea"/>
                <a:cs typeface="+mn-cs"/>
              </a:rPr>
              <a:t>,</a:t>
            </a:r>
            <a:r>
              <a:rPr lang="fr-BE" sz="1200" i="1" kern="1200" dirty="0">
                <a:solidFill>
                  <a:schemeClr val="tx1"/>
                </a:solidFill>
                <a:effectLst/>
                <a:latin typeface="+mn-lt"/>
                <a:ea typeface="+mn-ea"/>
                <a:cs typeface="+mn-cs"/>
              </a:rPr>
              <a:t>x2</a:t>
            </a:r>
            <a:r>
              <a:rPr lang="fr-BE" sz="1200" kern="1200" dirty="0">
                <a:solidFill>
                  <a:schemeClr val="tx1"/>
                </a:solidFill>
                <a:effectLst/>
                <a:latin typeface="+mn-lt"/>
                <a:ea typeface="+mn-ea"/>
                <a:cs typeface="+mn-cs"/>
              </a:rPr>
              <a:t>,</a:t>
            </a:r>
            <a:r>
              <a:rPr lang="fr-BE" sz="1200" i="1" kern="1200" dirty="0">
                <a:solidFill>
                  <a:schemeClr val="tx1"/>
                </a:solidFill>
                <a:effectLst/>
                <a:latin typeface="+mn-lt"/>
                <a:ea typeface="+mn-ea"/>
                <a:cs typeface="+mn-cs"/>
              </a:rPr>
              <a:t>x3</a:t>
            </a:r>
            <a:r>
              <a:rPr lang="fr-BE" dirty="0"/>
              <a:t> arrivent à notre neurone (ils viennent de la couche précédente, donc on peut en déduire qu’elle contient 3 neurones).</a:t>
            </a:r>
          </a:p>
          <a:p>
            <a:r>
              <a:rPr lang="fr-BE" dirty="0"/>
              <a:t>Chaque lien qui amène le signal est pondéré, respectivement </a:t>
            </a:r>
            <a:r>
              <a:rPr lang="fr-BE" sz="1200" i="1" kern="1200" dirty="0">
                <a:solidFill>
                  <a:schemeClr val="tx1"/>
                </a:solidFill>
                <a:effectLst/>
                <a:latin typeface="+mn-lt"/>
                <a:ea typeface="+mn-ea"/>
                <a:cs typeface="+mn-cs"/>
              </a:rPr>
              <a:t>w1</a:t>
            </a:r>
            <a:r>
              <a:rPr lang="fr-BE" sz="1200" kern="1200" dirty="0">
                <a:solidFill>
                  <a:schemeClr val="tx1"/>
                </a:solidFill>
                <a:effectLst/>
                <a:latin typeface="+mn-lt"/>
                <a:ea typeface="+mn-ea"/>
                <a:cs typeface="+mn-cs"/>
              </a:rPr>
              <a:t>,</a:t>
            </a:r>
            <a:r>
              <a:rPr lang="fr-BE" sz="1200" i="1" kern="1200" dirty="0">
                <a:solidFill>
                  <a:schemeClr val="tx1"/>
                </a:solidFill>
                <a:effectLst/>
                <a:latin typeface="+mn-lt"/>
                <a:ea typeface="+mn-ea"/>
                <a:cs typeface="+mn-cs"/>
              </a:rPr>
              <a:t>w2</a:t>
            </a:r>
            <a:r>
              <a:rPr lang="fr-BE" sz="1200" kern="1200" dirty="0">
                <a:solidFill>
                  <a:schemeClr val="tx1"/>
                </a:solidFill>
                <a:effectLst/>
                <a:latin typeface="+mn-lt"/>
                <a:ea typeface="+mn-ea"/>
                <a:cs typeface="+mn-cs"/>
              </a:rPr>
              <a:t>,</a:t>
            </a:r>
            <a:r>
              <a:rPr lang="fr-BE" sz="1200" i="1" kern="1200" dirty="0">
                <a:solidFill>
                  <a:schemeClr val="tx1"/>
                </a:solidFill>
                <a:effectLst/>
                <a:latin typeface="+mn-lt"/>
                <a:ea typeface="+mn-ea"/>
                <a:cs typeface="+mn-cs"/>
              </a:rPr>
              <a:t>w3</a:t>
            </a:r>
            <a:r>
              <a:rPr lang="fr-BE" dirty="0"/>
              <a:t>.</a:t>
            </a:r>
          </a:p>
          <a:p>
            <a:r>
              <a:rPr lang="fr-BE" dirty="0"/>
              <a:t>C’est ce </a:t>
            </a:r>
            <a:r>
              <a:rPr lang="fr-BE" b="1" dirty="0"/>
              <a:t>poids</a:t>
            </a:r>
            <a:r>
              <a:rPr lang="fr-BE" dirty="0"/>
              <a:t> (</a:t>
            </a:r>
            <a:r>
              <a:rPr lang="fr-BE" dirty="0" err="1"/>
              <a:t>weight</a:t>
            </a:r>
            <a:r>
              <a:rPr lang="fr-BE" dirty="0"/>
              <a:t>) qui va être adapté tout au long de l’apprentissage pour permettre au réseau de prédire efficacement (en général il reste entre 0 et 1 ou -1 et 1).</a:t>
            </a:r>
            <a:endParaRPr lang="fr-BE" sz="1200" u="none" kern="1200" dirty="0">
              <a:solidFill>
                <a:schemeClr val="tx1"/>
              </a:solidFill>
              <a:latin typeface="+mn-lt"/>
              <a:ea typeface="+mn-ea"/>
              <a:cs typeface="+mn-cs"/>
            </a:endParaRPr>
          </a:p>
          <a:p>
            <a:r>
              <a:rPr lang="fr-BE" dirty="0"/>
              <a:t>On calcule ensuite la somme de tous ces signaux pondérés (</a:t>
            </a:r>
            <a:r>
              <a:rPr lang="fr-BE" sz="1200" kern="1200" dirty="0">
                <a:solidFill>
                  <a:schemeClr val="tx1"/>
                </a:solidFill>
                <a:effectLst/>
                <a:latin typeface="+mn-lt"/>
                <a:ea typeface="+mn-ea"/>
                <a:cs typeface="+mn-cs"/>
              </a:rPr>
              <a:t>∑</a:t>
            </a:r>
            <a:r>
              <a:rPr lang="fr-BE" sz="1200" i="1" kern="1200" dirty="0" err="1">
                <a:solidFill>
                  <a:schemeClr val="tx1"/>
                </a:solidFill>
                <a:effectLst/>
                <a:latin typeface="+mn-lt"/>
                <a:ea typeface="+mn-ea"/>
                <a:cs typeface="+mn-cs"/>
              </a:rPr>
              <a:t>wi</a:t>
            </a:r>
            <a:r>
              <a:rPr lang="fr-BE" sz="1200" kern="1200" dirty="0" err="1">
                <a:solidFill>
                  <a:schemeClr val="tx1"/>
                </a:solidFill>
                <a:effectLst/>
                <a:latin typeface="+mn-lt"/>
                <a:ea typeface="+mn-ea"/>
                <a:cs typeface="+mn-cs"/>
              </a:rPr>
              <a:t>⋅</a:t>
            </a:r>
            <a:r>
              <a:rPr lang="fr-BE" sz="1200" i="1" kern="1200" dirty="0" err="1">
                <a:solidFill>
                  <a:schemeClr val="tx1"/>
                </a:solidFill>
                <a:effectLst/>
                <a:latin typeface="+mn-lt"/>
                <a:ea typeface="+mn-ea"/>
                <a:cs typeface="+mn-cs"/>
              </a:rPr>
              <a:t>xi</a:t>
            </a:r>
            <a:r>
              <a:rPr lang="fr-BE" dirty="0"/>
              <a:t>) et on ajoute un certain biais </a:t>
            </a:r>
          </a:p>
          <a:p>
            <a:r>
              <a:rPr lang="fr-BE" dirty="0"/>
              <a:t>Ce </a:t>
            </a:r>
            <a:r>
              <a:rPr lang="fr-BE" b="1" dirty="0"/>
              <a:t>biais</a:t>
            </a:r>
            <a:r>
              <a:rPr lang="fr-BE" dirty="0"/>
              <a:t> (</a:t>
            </a:r>
            <a:r>
              <a:rPr lang="fr-BE" dirty="0" err="1"/>
              <a:t>bias</a:t>
            </a:r>
            <a:r>
              <a:rPr lang="fr-BE" dirty="0"/>
              <a:t>) peut être vu comme un neurone externe supplémentaire</a:t>
            </a:r>
          </a:p>
          <a:p>
            <a:r>
              <a:rPr lang="fr-BE" dirty="0"/>
              <a:t>Une fois cette somme calculée, on applique une fonction d’</a:t>
            </a:r>
            <a:r>
              <a:rPr lang="fr-BE" b="1" dirty="0"/>
              <a:t>activation</a:t>
            </a:r>
            <a:r>
              <a:rPr lang="fr-BE" dirty="0"/>
              <a:t> (activation </a:t>
            </a:r>
            <a:r>
              <a:rPr lang="fr-BE" dirty="0" err="1"/>
              <a:t>function</a:t>
            </a:r>
            <a:r>
              <a:rPr lang="fr-BE" dirty="0"/>
              <a:t>) pour obtenir notre signal de sortie. Cette activation représente le seuil à partir duquel un neurone va émettre un signal (s’il a été suffisamment stimulé), et est donc lié au potentiel d’action en biologie.</a:t>
            </a:r>
          </a:p>
          <a:p>
            <a:r>
              <a:rPr lang="fr-BE" dirty="0"/>
              <a:t>es poids sont initialisés au hasard lorsqu’on crée le réseau de neurones. Il en va de même pour le biais</a:t>
            </a:r>
            <a:endParaRPr lang="fr-BE" sz="1200" u="none" kern="1200" dirty="0">
              <a:solidFill>
                <a:schemeClr val="tx1"/>
              </a:solidFill>
              <a:latin typeface="+mn-lt"/>
              <a:ea typeface="+mn-ea"/>
              <a:cs typeface="+mn-cs"/>
            </a:endParaRPr>
          </a:p>
        </p:txBody>
      </p:sp>
      <p:sp>
        <p:nvSpPr>
          <p:cNvPr id="4" name="Espace réservé du numéro de diapositive 3"/>
          <p:cNvSpPr>
            <a:spLocks noGrp="1"/>
          </p:cNvSpPr>
          <p:nvPr>
            <p:ph type="sldNum" sz="quarter" idx="5"/>
          </p:nvPr>
        </p:nvSpPr>
        <p:spPr/>
        <p:txBody>
          <a:bodyPr/>
          <a:lstStyle/>
          <a:p>
            <a:fld id="{AB3AEF08-5B0C-4468-9331-A5D0D34A1099}" type="slidenum">
              <a:rPr lang="fr-BE" smtClean="0"/>
              <a:t>6</a:t>
            </a:fld>
            <a:endParaRPr lang="fr-BE"/>
          </a:p>
        </p:txBody>
      </p:sp>
    </p:spTree>
    <p:extLst>
      <p:ext uri="{BB962C8B-B14F-4D97-AF65-F5344CB8AC3E}">
        <p14:creationId xmlns:p14="http://schemas.microsoft.com/office/powerpoint/2010/main" val="31744795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BE" u="none" dirty="0"/>
              <a:t>C’est </a:t>
            </a:r>
            <a:r>
              <a:rPr lang="fr-BE" sz="1200" u="none" kern="1200" dirty="0">
                <a:solidFill>
                  <a:schemeClr val="tx1"/>
                </a:solidFill>
                <a:latin typeface="+mn-lt"/>
                <a:ea typeface="+mn-ea"/>
                <a:cs typeface="+mn-cs"/>
              </a:rPr>
              <a:t>le </a:t>
            </a:r>
            <a:r>
              <a:rPr lang="fr-BE" sz="1200" u="none" kern="1200" dirty="0">
                <a:solidFill>
                  <a:schemeClr val="tx1"/>
                </a:solidFill>
                <a:latin typeface="+mn-lt"/>
                <a:ea typeface="+mn-ea"/>
                <a:cs typeface="+mn-cs"/>
                <a:hlinkClick r:id="rId3" tooltip="Réseau de neurones">
                  <a:extLst>
                    <a:ext uri="{A12FA001-AC4F-418D-AE19-62706E023703}">
                      <ahyp:hlinkClr xmlns:ahyp="http://schemas.microsoft.com/office/drawing/2018/hyperlinkcolor" val="tx"/>
                    </a:ext>
                  </a:extLst>
                </a:hlinkClick>
              </a:rPr>
              <a:t>réseau de neurones</a:t>
            </a:r>
            <a:r>
              <a:rPr lang="fr-BE" sz="1200" u="none" kern="1200" dirty="0">
                <a:solidFill>
                  <a:schemeClr val="tx1"/>
                </a:solidFill>
                <a:latin typeface="+mn-lt"/>
                <a:ea typeface="+mn-ea"/>
                <a:cs typeface="+mn-cs"/>
              </a:rPr>
              <a:t> le plus simple. Ce type de réseau neuronal ne contient aucun cycle (il s'agit d'un réseau de neurones à propagation avant)</a:t>
            </a:r>
          </a:p>
        </p:txBody>
      </p:sp>
      <p:sp>
        <p:nvSpPr>
          <p:cNvPr id="4" name="Espace réservé du numéro de diapositive 3"/>
          <p:cNvSpPr>
            <a:spLocks noGrp="1"/>
          </p:cNvSpPr>
          <p:nvPr>
            <p:ph type="sldNum" sz="quarter" idx="5"/>
          </p:nvPr>
        </p:nvSpPr>
        <p:spPr/>
        <p:txBody>
          <a:bodyPr/>
          <a:lstStyle/>
          <a:p>
            <a:fld id="{AB3AEF08-5B0C-4468-9331-A5D0D34A1099}" type="slidenum">
              <a:rPr lang="fr-BE" smtClean="0"/>
              <a:t>7</a:t>
            </a:fld>
            <a:endParaRPr lang="fr-BE"/>
          </a:p>
        </p:txBody>
      </p:sp>
    </p:spTree>
    <p:extLst>
      <p:ext uri="{BB962C8B-B14F-4D97-AF65-F5344CB8AC3E}">
        <p14:creationId xmlns:p14="http://schemas.microsoft.com/office/powerpoint/2010/main" val="38262188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BE" u="none" dirty="0"/>
              <a:t>C’est </a:t>
            </a:r>
            <a:r>
              <a:rPr lang="fr-BE" sz="1200" u="none" kern="1200" dirty="0">
                <a:solidFill>
                  <a:schemeClr val="tx1"/>
                </a:solidFill>
                <a:latin typeface="+mn-lt"/>
                <a:ea typeface="+mn-ea"/>
                <a:cs typeface="+mn-cs"/>
              </a:rPr>
              <a:t>le </a:t>
            </a:r>
            <a:r>
              <a:rPr lang="fr-BE" sz="1200" u="none" kern="1200" dirty="0">
                <a:solidFill>
                  <a:schemeClr val="tx1"/>
                </a:solidFill>
                <a:latin typeface="+mn-lt"/>
                <a:ea typeface="+mn-ea"/>
                <a:cs typeface="+mn-cs"/>
                <a:hlinkClick r:id="rId3" tooltip="Réseau de neurones">
                  <a:extLst>
                    <a:ext uri="{A12FA001-AC4F-418D-AE19-62706E023703}">
                      <ahyp:hlinkClr xmlns:ahyp="http://schemas.microsoft.com/office/drawing/2018/hyperlinkcolor" val="tx"/>
                    </a:ext>
                  </a:extLst>
                </a:hlinkClick>
              </a:rPr>
              <a:t>réseau de neurones</a:t>
            </a:r>
            <a:r>
              <a:rPr lang="fr-BE" sz="1200" u="none" kern="1200" dirty="0">
                <a:solidFill>
                  <a:schemeClr val="tx1"/>
                </a:solidFill>
                <a:latin typeface="+mn-lt"/>
                <a:ea typeface="+mn-ea"/>
                <a:cs typeface="+mn-cs"/>
              </a:rPr>
              <a:t> le plus simple. Ce type de réseau neuronal ne contient aucun cycle (il s'agit d'un réseau de neurones à propagation avant)</a:t>
            </a:r>
          </a:p>
        </p:txBody>
      </p:sp>
      <p:sp>
        <p:nvSpPr>
          <p:cNvPr id="4" name="Espace réservé du numéro de diapositive 3"/>
          <p:cNvSpPr>
            <a:spLocks noGrp="1"/>
          </p:cNvSpPr>
          <p:nvPr>
            <p:ph type="sldNum" sz="quarter" idx="5"/>
          </p:nvPr>
        </p:nvSpPr>
        <p:spPr/>
        <p:txBody>
          <a:bodyPr/>
          <a:lstStyle/>
          <a:p>
            <a:fld id="{AB3AEF08-5B0C-4468-9331-A5D0D34A1099}" type="slidenum">
              <a:rPr lang="fr-BE" smtClean="0"/>
              <a:t>8</a:t>
            </a:fld>
            <a:endParaRPr lang="fr-BE"/>
          </a:p>
        </p:txBody>
      </p:sp>
    </p:spTree>
    <p:extLst>
      <p:ext uri="{BB962C8B-B14F-4D97-AF65-F5344CB8AC3E}">
        <p14:creationId xmlns:p14="http://schemas.microsoft.com/office/powerpoint/2010/main" val="746083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BE" b="1" dirty="0"/>
              <a:t>Sigmoïde</a:t>
            </a:r>
            <a:r>
              <a:rPr lang="fr-BE" dirty="0"/>
              <a:t> </a:t>
            </a:r>
          </a:p>
          <a:p>
            <a:r>
              <a:rPr lang="fr-BE" dirty="0"/>
              <a:t>                  </a:t>
            </a:r>
          </a:p>
          <a:p>
            <a:r>
              <a:rPr lang="fr-BE" dirty="0"/>
              <a:t>Le but premier de la fonction est de réduire la valeur d'entrée pour la réduire entre 0 et 1. En plus d'exprimer la valeur sous forme de probabilité, si la valeur en entrée est un très grand nombre positif, la fonction convertira cette valeur en une probabilité de 1. A l'inverse, si la valeur en entrée est un très grand nombre négatif, la fonction convertira cette valeur en une probabilité de 0. D'autre part, l'équation de la courbe est telle que, seules les petites valeurs influent réellement sur la variation des valeurs en sortie.</a:t>
            </a:r>
          </a:p>
          <a:p>
            <a:r>
              <a:rPr lang="fr-BE" dirty="0"/>
              <a:t>                  </a:t>
            </a:r>
          </a:p>
          <a:p>
            <a:r>
              <a:rPr lang="fr-BE" dirty="0"/>
              <a:t>L'image ci-dessous représente la fonction Sigmoïde:</a:t>
            </a:r>
          </a:p>
          <a:p>
            <a:r>
              <a:rPr lang="fr-BE" dirty="0"/>
              <a:t>La fonction Sigmoïde a plusieurs </a:t>
            </a:r>
            <a:r>
              <a:rPr lang="fr-BE" dirty="0" err="1"/>
              <a:t>défaults</a:t>
            </a:r>
            <a:r>
              <a:rPr lang="fr-BE" dirty="0"/>
              <a:t>:</a:t>
            </a:r>
          </a:p>
          <a:p>
            <a:r>
              <a:rPr lang="fr-BE" dirty="0">
                <a:effectLst/>
              </a:rPr>
              <a:t>Elle n'est pas centrée sur zéro, c'est à dire que des entrées négatives peuvent engendrer des sorties positives.</a:t>
            </a:r>
          </a:p>
          <a:p>
            <a:r>
              <a:rPr lang="fr-BE" dirty="0">
                <a:effectLst/>
              </a:rPr>
              <a:t>Etant assez plate, elle influe assez faiblement sur les neurones par rapport à d'autres fonctions d'activations. Le résultat est souvent très proche de 0 ou de 1 causant la saturation de certains neurones.</a:t>
            </a:r>
          </a:p>
          <a:p>
            <a:r>
              <a:rPr lang="fr-BE" dirty="0">
                <a:effectLst/>
              </a:rPr>
              <a:t>Elle est couteuse en terme de calcul car elle comprend la fonction exponentielle.</a:t>
            </a:r>
          </a:p>
          <a:p>
            <a:endParaRPr lang="fr-BE" b="1" dirty="0"/>
          </a:p>
          <a:p>
            <a:r>
              <a:rPr lang="fr-BE" b="1" dirty="0" err="1"/>
              <a:t>Tanh</a:t>
            </a:r>
            <a:r>
              <a:rPr lang="fr-BE" dirty="0"/>
              <a:t> </a:t>
            </a:r>
          </a:p>
          <a:p>
            <a:r>
              <a:rPr lang="fr-BE" dirty="0"/>
              <a:t>                  </a:t>
            </a:r>
          </a:p>
          <a:p>
            <a:r>
              <a:rPr lang="fr-BE" dirty="0"/>
              <a:t>La fonction </a:t>
            </a:r>
            <a:r>
              <a:rPr lang="fr-BE" dirty="0" err="1"/>
              <a:t>Tanh</a:t>
            </a:r>
            <a:r>
              <a:rPr lang="fr-BE" dirty="0"/>
              <a:t> est également </a:t>
            </a:r>
            <a:r>
              <a:rPr lang="fr-BE" dirty="0" err="1"/>
              <a:t>appellée</a:t>
            </a:r>
            <a:r>
              <a:rPr lang="fr-BE" dirty="0"/>
              <a:t> "tangente hyperbolique".</a:t>
            </a:r>
          </a:p>
          <a:p>
            <a:r>
              <a:rPr lang="fr-BE" dirty="0"/>
              <a:t>Cette fonction ressemble à la fonction Sigmoïde. La différence avec la fonction Sigmoïde est que la fonction </a:t>
            </a:r>
            <a:r>
              <a:rPr lang="fr-BE" dirty="0" err="1"/>
              <a:t>Tanh</a:t>
            </a:r>
            <a:r>
              <a:rPr lang="fr-BE" dirty="0"/>
              <a:t> produit un résultat compris entre -1 et 1. La fonction </a:t>
            </a:r>
            <a:r>
              <a:rPr lang="fr-BE" dirty="0" err="1"/>
              <a:t>Tanh</a:t>
            </a:r>
            <a:r>
              <a:rPr lang="fr-BE" dirty="0"/>
              <a:t> est en terme général préférable à la fonction Sigmoïde car elle est centrée sur zéro. Les grandes entrées négatives tendent vers -1 et les grandes entrées positives tendent vers 1.</a:t>
            </a:r>
          </a:p>
          <a:p>
            <a:r>
              <a:rPr lang="fr-BE" dirty="0"/>
              <a:t>                  </a:t>
            </a:r>
          </a:p>
          <a:p>
            <a:r>
              <a:rPr lang="fr-BE" dirty="0"/>
              <a:t>Mis à part cet avantage, la fonction </a:t>
            </a:r>
            <a:r>
              <a:rPr lang="fr-BE" dirty="0" err="1"/>
              <a:t>Tanh</a:t>
            </a:r>
            <a:r>
              <a:rPr lang="fr-BE" dirty="0"/>
              <a:t> possède les mêmes autres inconvénients que la fonction Sigmoïde.</a:t>
            </a:r>
          </a:p>
          <a:p>
            <a:r>
              <a:rPr lang="fr-BE" dirty="0"/>
              <a:t>                  </a:t>
            </a:r>
          </a:p>
          <a:p>
            <a:endParaRPr lang="fr-BE" b="1" dirty="0"/>
          </a:p>
          <a:p>
            <a:r>
              <a:rPr lang="fr-BE" b="1" dirty="0" err="1"/>
              <a:t>ReLU</a:t>
            </a:r>
            <a:r>
              <a:rPr lang="fr-BE" dirty="0"/>
              <a:t> </a:t>
            </a:r>
          </a:p>
          <a:p>
            <a:r>
              <a:rPr lang="fr-BE" dirty="0"/>
              <a:t>                  </a:t>
            </a:r>
          </a:p>
          <a:p>
            <a:r>
              <a:rPr lang="fr-BE" dirty="0"/>
              <a:t>Pour résoudre le problème de saturation des deux fonctions précédentes (Sigmoïde et </a:t>
            </a:r>
            <a:r>
              <a:rPr lang="fr-BE" dirty="0" err="1"/>
              <a:t>Tanh</a:t>
            </a:r>
            <a:r>
              <a:rPr lang="fr-BE" dirty="0"/>
              <a:t>) il existe la fonction </a:t>
            </a:r>
            <a:r>
              <a:rPr lang="fr-BE" dirty="0" err="1"/>
              <a:t>ReLU</a:t>
            </a:r>
            <a:r>
              <a:rPr lang="fr-BE" dirty="0"/>
              <a:t> (Unité de Rectification Linéaire). Cette fonction est la plus utilisée.</a:t>
            </a:r>
          </a:p>
          <a:p>
            <a:r>
              <a:rPr lang="fr-BE" dirty="0"/>
              <a:t>La fonction </a:t>
            </a:r>
            <a:r>
              <a:rPr lang="fr-BE" dirty="0" err="1"/>
              <a:t>ReLU</a:t>
            </a:r>
            <a:r>
              <a:rPr lang="fr-BE" dirty="0"/>
              <a:t> est </a:t>
            </a:r>
            <a:r>
              <a:rPr lang="fr-BE" dirty="0" err="1"/>
              <a:t>inteprétée</a:t>
            </a:r>
            <a:r>
              <a:rPr lang="fr-BE" dirty="0"/>
              <a:t> par la formule: f(x) = max(0, x). Si l'entrée est négative la sortie est 0 et si elle est négative alors la sortie est x. Cette fonction d'activation augmente considérablement la convergence du réseau et ne sature pas.</a:t>
            </a:r>
          </a:p>
          <a:p>
            <a:r>
              <a:rPr lang="fr-BE" dirty="0"/>
              <a:t>                  </a:t>
            </a:r>
          </a:p>
          <a:p>
            <a:r>
              <a:rPr lang="fr-BE" dirty="0"/>
              <a:t>Mais la fonction </a:t>
            </a:r>
            <a:r>
              <a:rPr lang="fr-BE" dirty="0" err="1"/>
              <a:t>ReLU</a:t>
            </a:r>
            <a:r>
              <a:rPr lang="fr-BE" dirty="0"/>
              <a:t> n'est pas parfaite. Si la valeur d'entrée est négative, le neurone reste inactif, ainsi les poids ne sont pas mis à jour et le réseau n’apprend pas.</a:t>
            </a:r>
          </a:p>
        </p:txBody>
      </p:sp>
      <p:sp>
        <p:nvSpPr>
          <p:cNvPr id="4" name="Espace réservé du numéro de diapositive 3"/>
          <p:cNvSpPr>
            <a:spLocks noGrp="1"/>
          </p:cNvSpPr>
          <p:nvPr>
            <p:ph type="sldNum" sz="quarter" idx="5"/>
          </p:nvPr>
        </p:nvSpPr>
        <p:spPr/>
        <p:txBody>
          <a:bodyPr/>
          <a:lstStyle/>
          <a:p>
            <a:fld id="{AB3AEF08-5B0C-4468-9331-A5D0D34A1099}" type="slidenum">
              <a:rPr lang="fr-BE" smtClean="0"/>
              <a:t>9</a:t>
            </a:fld>
            <a:endParaRPr lang="fr-BE"/>
          </a:p>
        </p:txBody>
      </p:sp>
    </p:spTree>
    <p:extLst>
      <p:ext uri="{BB962C8B-B14F-4D97-AF65-F5344CB8AC3E}">
        <p14:creationId xmlns:p14="http://schemas.microsoft.com/office/powerpoint/2010/main" val="13087028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BE" sz="1200" kern="1200" dirty="0">
                <a:solidFill>
                  <a:schemeClr val="tx1"/>
                </a:solidFill>
                <a:effectLst/>
                <a:latin typeface="+mn-lt"/>
                <a:ea typeface="+mn-ea"/>
                <a:cs typeface="+mn-cs"/>
              </a:rPr>
              <a:t>Exemple  : une image x « cat.png » est associé à un label y « cat »</a:t>
            </a:r>
          </a:p>
        </p:txBody>
      </p:sp>
      <p:sp>
        <p:nvSpPr>
          <p:cNvPr id="4" name="Espace réservé du numéro de diapositive 3"/>
          <p:cNvSpPr>
            <a:spLocks noGrp="1"/>
          </p:cNvSpPr>
          <p:nvPr>
            <p:ph type="sldNum" sz="quarter" idx="5"/>
          </p:nvPr>
        </p:nvSpPr>
        <p:spPr/>
        <p:txBody>
          <a:bodyPr/>
          <a:lstStyle/>
          <a:p>
            <a:fld id="{AB3AEF08-5B0C-4468-9331-A5D0D34A1099}" type="slidenum">
              <a:rPr lang="fr-BE" smtClean="0"/>
              <a:t>10</a:t>
            </a:fld>
            <a:endParaRPr lang="fr-BE"/>
          </a:p>
        </p:txBody>
      </p:sp>
    </p:spTree>
    <p:extLst>
      <p:ext uri="{BB962C8B-B14F-4D97-AF65-F5344CB8AC3E}">
        <p14:creationId xmlns:p14="http://schemas.microsoft.com/office/powerpoint/2010/main" val="29694050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BE" b="1" dirty="0"/>
              <a:t>Rétropropagation</a:t>
            </a:r>
          </a:p>
          <a:p>
            <a:r>
              <a:rPr lang="fr-BE" dirty="0"/>
              <a:t>La </a:t>
            </a:r>
            <a:r>
              <a:rPr lang="fr-BE" dirty="0">
                <a:hlinkClick r:id="rId3" tooltip="Rétropropagation"/>
              </a:rPr>
              <a:t>rétropropagation</a:t>
            </a:r>
            <a:r>
              <a:rPr lang="fr-BE" dirty="0"/>
              <a:t> consiste à </a:t>
            </a:r>
            <a:r>
              <a:rPr lang="fr-BE" dirty="0" err="1"/>
              <a:t>rétropropager</a:t>
            </a:r>
            <a:r>
              <a:rPr lang="fr-BE" dirty="0"/>
              <a:t> l'erreur commise par un neurone à ses synapses et aux neurones qui y sont reliés. Pour les réseaux de neurones, on utilise habituellement la </a:t>
            </a:r>
            <a:r>
              <a:rPr lang="fr-BE" i="1" dirty="0"/>
              <a:t>rétropropagation du gradient de l'erreur</a:t>
            </a:r>
            <a:r>
              <a:rPr lang="fr-BE" dirty="0"/>
              <a:t>, qui consiste à corriger les erreurs selon l'importance des éléments qui ont justement participé à la réalisation de ces erreurs : les poids synaptiques qui contribuent à engendrer une erreur importante se verront modifiés de manière plus significative que les poids qui ont engendré une erreur marginale. </a:t>
            </a:r>
          </a:p>
          <a:p>
            <a:r>
              <a:rPr lang="fr-BE" dirty="0"/>
              <a:t>La phase d’apprentissage repose intégralement sur la « </a:t>
            </a:r>
            <a:r>
              <a:rPr lang="fr-BE" b="1" dirty="0"/>
              <a:t>descente de gradient</a:t>
            </a:r>
            <a:r>
              <a:rPr lang="fr-BE" dirty="0"/>
              <a:t>« .</a:t>
            </a:r>
          </a:p>
          <a:p>
            <a:r>
              <a:rPr lang="fr-BE" dirty="0"/>
              <a:t>Suite à l’évaluation d’une entrée par le réseau de neurones, on peut la comparer à la réponse attendue et dire de combien est-ce qu’il s’est trompé. S’il prédit 0.7 et qu’on attendait 1, son erreur est calculée soit avec une norme </a:t>
            </a:r>
            <a:r>
              <a:rPr lang="fr-BE" sz="1200" i="1" kern="1200" dirty="0">
                <a:solidFill>
                  <a:schemeClr val="tx1"/>
                </a:solidFill>
                <a:effectLst/>
                <a:latin typeface="+mn-lt"/>
                <a:ea typeface="+mn-ea"/>
                <a:cs typeface="+mn-cs"/>
              </a:rPr>
              <a:t>L</a:t>
            </a:r>
            <a:r>
              <a:rPr lang="fr-BE" sz="1200" kern="1200" dirty="0">
                <a:solidFill>
                  <a:schemeClr val="tx1"/>
                </a:solidFill>
                <a:effectLst/>
                <a:latin typeface="+mn-lt"/>
                <a:ea typeface="+mn-ea"/>
                <a:cs typeface="+mn-cs"/>
              </a:rPr>
              <a:t>1</a:t>
            </a:r>
            <a:r>
              <a:rPr lang="fr-BE" dirty="0"/>
              <a:t> ou </a:t>
            </a:r>
            <a:r>
              <a:rPr lang="fr-BE" sz="1200" i="1" kern="1200" dirty="0">
                <a:solidFill>
                  <a:schemeClr val="tx1"/>
                </a:solidFill>
                <a:effectLst/>
                <a:latin typeface="+mn-lt"/>
                <a:ea typeface="+mn-ea"/>
                <a:cs typeface="+mn-cs"/>
              </a:rPr>
              <a:t>L</a:t>
            </a:r>
            <a:r>
              <a:rPr lang="fr-BE" sz="1200" kern="1200" dirty="0">
                <a:solidFill>
                  <a:schemeClr val="tx1"/>
                </a:solidFill>
                <a:effectLst/>
                <a:latin typeface="+mn-lt"/>
                <a:ea typeface="+mn-ea"/>
                <a:cs typeface="+mn-cs"/>
              </a:rPr>
              <a:t>2,</a:t>
            </a:r>
            <a:endParaRPr lang="fr-BE" dirty="0"/>
          </a:p>
          <a:p>
            <a:r>
              <a:rPr lang="fr-BE" dirty="0"/>
              <a:t>On met alors les poids à jour un par un à partir de cet écart, en partant de la fin et en remontant. Toute cette phase sera justifiée dans la partie 5, mais on peut déjà dire qu’elle s’appuie sur… les </a:t>
            </a:r>
            <a:r>
              <a:rPr lang="fr-BE" b="1" dirty="0"/>
              <a:t>dérivées partielles</a:t>
            </a:r>
            <a:r>
              <a:rPr lang="fr-BE" dirty="0"/>
              <a:t>… (pour évaluer l’impact d’un changement de poids sur notre erreur).</a:t>
            </a:r>
          </a:p>
          <a:p>
            <a:r>
              <a:rPr lang="fr-BE" b="1" dirty="0"/>
              <a:t>Rétropropagation du gradient, une manière d’apprendre par l’expérience</a:t>
            </a:r>
          </a:p>
          <a:p>
            <a:r>
              <a:rPr lang="fr-BE" dirty="0"/>
              <a:t>Parlons à présent du nerf de la guerre des perceptrons multicouches, ce qui rend possible l’apprentissage : le système de mise à jour des poids pour adapter le modèle aux données i.e. la </a:t>
            </a:r>
            <a:r>
              <a:rPr lang="fr-BE" b="1" dirty="0"/>
              <a:t>descente de gradient</a:t>
            </a:r>
            <a:r>
              <a:rPr lang="fr-BE" dirty="0"/>
              <a:t>.</a:t>
            </a:r>
          </a:p>
          <a:p>
            <a:r>
              <a:rPr lang="fr-BE" dirty="0"/>
              <a:t>En effet, les </a:t>
            </a:r>
            <a:r>
              <a:rPr lang="fr-BE" b="1" dirty="0"/>
              <a:t>poids</a:t>
            </a:r>
            <a:r>
              <a:rPr lang="fr-BE" dirty="0"/>
              <a:t> (et le biais) sont </a:t>
            </a:r>
            <a:r>
              <a:rPr lang="fr-BE" b="1" dirty="0"/>
              <a:t>les seules variables</a:t>
            </a:r>
            <a:r>
              <a:rPr lang="fr-BE" dirty="0"/>
              <a:t>, au final, du perceptron, un fois l’architecture mise en place (neurones, couches, vitesse d’apprentissage…).</a:t>
            </a:r>
          </a:p>
          <a:p>
            <a:endParaRPr lang="fr-BE" b="1" dirty="0"/>
          </a:p>
          <a:p>
            <a:r>
              <a:rPr lang="fr-BE" b="1" dirty="0"/>
              <a:t>taux d’apprentissage</a:t>
            </a:r>
            <a:r>
              <a:rPr lang="fr-BE" dirty="0"/>
              <a:t>, qui nous permet de faire varier la vitesse de correction. </a:t>
            </a:r>
          </a:p>
        </p:txBody>
      </p:sp>
      <p:sp>
        <p:nvSpPr>
          <p:cNvPr id="4" name="Espace réservé du numéro de diapositive 3"/>
          <p:cNvSpPr>
            <a:spLocks noGrp="1"/>
          </p:cNvSpPr>
          <p:nvPr>
            <p:ph type="sldNum" sz="quarter" idx="5"/>
          </p:nvPr>
        </p:nvSpPr>
        <p:spPr/>
        <p:txBody>
          <a:bodyPr/>
          <a:lstStyle/>
          <a:p>
            <a:fld id="{AB3AEF08-5B0C-4468-9331-A5D0D34A1099}" type="slidenum">
              <a:rPr lang="fr-BE" smtClean="0"/>
              <a:t>11</a:t>
            </a:fld>
            <a:endParaRPr lang="fr-BE"/>
          </a:p>
        </p:txBody>
      </p:sp>
    </p:spTree>
    <p:extLst>
      <p:ext uri="{BB962C8B-B14F-4D97-AF65-F5344CB8AC3E}">
        <p14:creationId xmlns:p14="http://schemas.microsoft.com/office/powerpoint/2010/main" val="40858965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BE" sz="1200" kern="1200" dirty="0">
                <a:solidFill>
                  <a:schemeClr val="tx1"/>
                </a:solidFill>
                <a:effectLst/>
                <a:latin typeface="+mn-lt"/>
                <a:ea typeface="+mn-ea"/>
                <a:cs typeface="+mn-cs"/>
              </a:rPr>
              <a:t>Ce bruit aléatoire est nécessaire car il est bénéfique aux réseaux. Il permet de ne pas biaiser le réseau d’entrée afin que le réseau apprenne plus efficacement </a:t>
            </a:r>
          </a:p>
          <a:p>
            <a:r>
              <a:rPr lang="fr-BE" sz="1200" kern="1200" dirty="0">
                <a:solidFill>
                  <a:schemeClr val="tx1"/>
                </a:solidFill>
                <a:effectLst/>
                <a:latin typeface="+mn-lt"/>
                <a:ea typeface="+mn-ea"/>
                <a:cs typeface="+mn-cs"/>
              </a:rPr>
              <a:t>Ce bruit permet d'avoir une entrée aléatoire structurée. Grâce à sa structure imposée, on peut prendre un point dans l'espace de la distribution et on est sûr d'avoir un résultat qui ressemble à quelque chose. Ça permet aussi d'avoir un générateur non déterministe. Vu que les points dans la distribution sont quasi infinis, on est certain que G aura toujours un input différent et donc une sortie toujours différente.</a:t>
            </a:r>
          </a:p>
          <a:p>
            <a:endParaRPr lang="fr-BE" dirty="0"/>
          </a:p>
        </p:txBody>
      </p:sp>
      <p:sp>
        <p:nvSpPr>
          <p:cNvPr id="4" name="Espace réservé du numéro de diapositive 3"/>
          <p:cNvSpPr>
            <a:spLocks noGrp="1"/>
          </p:cNvSpPr>
          <p:nvPr>
            <p:ph type="sldNum" sz="quarter" idx="5"/>
          </p:nvPr>
        </p:nvSpPr>
        <p:spPr/>
        <p:txBody>
          <a:bodyPr/>
          <a:lstStyle/>
          <a:p>
            <a:fld id="{AB3AEF08-5B0C-4468-9331-A5D0D34A1099}" type="slidenum">
              <a:rPr lang="fr-BE" smtClean="0"/>
              <a:t>12</a:t>
            </a:fld>
            <a:endParaRPr lang="fr-BE"/>
          </a:p>
        </p:txBody>
      </p:sp>
    </p:spTree>
    <p:extLst>
      <p:ext uri="{BB962C8B-B14F-4D97-AF65-F5344CB8AC3E}">
        <p14:creationId xmlns:p14="http://schemas.microsoft.com/office/powerpoint/2010/main" val="31819047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BE" dirty="0"/>
              <a:t>La base de données </a:t>
            </a:r>
            <a:r>
              <a:rPr lang="fr-BE" i="1" dirty="0"/>
              <a:t>MNIST</a:t>
            </a:r>
            <a:r>
              <a:rPr lang="fr-BE" dirty="0"/>
              <a:t> pour </a:t>
            </a:r>
            <a:r>
              <a:rPr lang="fr-BE" dirty="0" err="1"/>
              <a:t>Modified</a:t>
            </a:r>
            <a:r>
              <a:rPr lang="fr-BE" dirty="0"/>
              <a:t> ou Mixed National Institute of Standards and </a:t>
            </a:r>
            <a:r>
              <a:rPr lang="fr-BE" dirty="0" err="1"/>
              <a:t>Technology</a:t>
            </a:r>
            <a:r>
              <a:rPr lang="fr-BE" dirty="0"/>
              <a:t>, est une base de données de chiffres écrits à la main.</a:t>
            </a:r>
          </a:p>
        </p:txBody>
      </p:sp>
      <p:sp>
        <p:nvSpPr>
          <p:cNvPr id="4" name="Espace réservé du numéro de diapositive 3"/>
          <p:cNvSpPr>
            <a:spLocks noGrp="1"/>
          </p:cNvSpPr>
          <p:nvPr>
            <p:ph type="sldNum" sz="quarter" idx="5"/>
          </p:nvPr>
        </p:nvSpPr>
        <p:spPr/>
        <p:txBody>
          <a:bodyPr/>
          <a:lstStyle/>
          <a:p>
            <a:fld id="{AB3AEF08-5B0C-4468-9331-A5D0D34A1099}" type="slidenum">
              <a:rPr lang="fr-BE" smtClean="0"/>
              <a:t>13</a:t>
            </a:fld>
            <a:endParaRPr lang="fr-BE"/>
          </a:p>
        </p:txBody>
      </p:sp>
    </p:spTree>
    <p:extLst>
      <p:ext uri="{BB962C8B-B14F-4D97-AF65-F5344CB8AC3E}">
        <p14:creationId xmlns:p14="http://schemas.microsoft.com/office/powerpoint/2010/main" val="11783719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3A8A2E1-B4D2-4AFD-A9FF-F76868B5590B}"/>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endParaRPr lang="fr-BE"/>
          </a:p>
        </p:txBody>
      </p:sp>
      <p:sp>
        <p:nvSpPr>
          <p:cNvPr id="3" name="Sous-titre 2">
            <a:extLst>
              <a:ext uri="{FF2B5EF4-FFF2-40B4-BE49-F238E27FC236}">
                <a16:creationId xmlns:a16="http://schemas.microsoft.com/office/drawing/2014/main" id="{D53F2383-A71D-4BC0-873F-36A5C06F36B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endParaRPr lang="fr-BE"/>
          </a:p>
        </p:txBody>
      </p:sp>
      <p:sp>
        <p:nvSpPr>
          <p:cNvPr id="4" name="Espace réservé de la date 3">
            <a:extLst>
              <a:ext uri="{FF2B5EF4-FFF2-40B4-BE49-F238E27FC236}">
                <a16:creationId xmlns:a16="http://schemas.microsoft.com/office/drawing/2014/main" id="{94C246E8-35AA-46F4-B4F4-DB96DC0B4980}"/>
              </a:ext>
            </a:extLst>
          </p:cNvPr>
          <p:cNvSpPr>
            <a:spLocks noGrp="1"/>
          </p:cNvSpPr>
          <p:nvPr>
            <p:ph type="dt" sz="half" idx="10"/>
          </p:nvPr>
        </p:nvSpPr>
        <p:spPr/>
        <p:txBody>
          <a:bodyPr/>
          <a:lstStyle/>
          <a:p>
            <a:r>
              <a:rPr lang="fr-FR"/>
              <a:t>28-08-2019</a:t>
            </a:r>
            <a:endParaRPr lang="fr-BE"/>
          </a:p>
        </p:txBody>
      </p:sp>
      <p:sp>
        <p:nvSpPr>
          <p:cNvPr id="5" name="Espace réservé du pied de page 4">
            <a:extLst>
              <a:ext uri="{FF2B5EF4-FFF2-40B4-BE49-F238E27FC236}">
                <a16:creationId xmlns:a16="http://schemas.microsoft.com/office/drawing/2014/main" id="{E865E33E-4263-4E90-9BAF-F0636926697C}"/>
              </a:ext>
            </a:extLst>
          </p:cNvPr>
          <p:cNvSpPr>
            <a:spLocks noGrp="1"/>
          </p:cNvSpPr>
          <p:nvPr>
            <p:ph type="ftr" sz="quarter" idx="11"/>
          </p:nvPr>
        </p:nvSpPr>
        <p:spPr/>
        <p:txBody>
          <a:bodyPr/>
          <a:lstStyle/>
          <a:p>
            <a:r>
              <a:rPr lang="fr-BE"/>
              <a:t>ROMBAUX Michaël - IG CHARLEROI</a:t>
            </a:r>
          </a:p>
        </p:txBody>
      </p:sp>
      <p:sp>
        <p:nvSpPr>
          <p:cNvPr id="6" name="Espace réservé du numéro de diapositive 5">
            <a:extLst>
              <a:ext uri="{FF2B5EF4-FFF2-40B4-BE49-F238E27FC236}">
                <a16:creationId xmlns:a16="http://schemas.microsoft.com/office/drawing/2014/main" id="{9AA66197-3C10-4C65-BE4A-ABBA82C4516A}"/>
              </a:ext>
            </a:extLst>
          </p:cNvPr>
          <p:cNvSpPr>
            <a:spLocks noGrp="1"/>
          </p:cNvSpPr>
          <p:nvPr>
            <p:ph type="sldNum" sz="quarter" idx="12"/>
          </p:nvPr>
        </p:nvSpPr>
        <p:spPr/>
        <p:txBody>
          <a:bodyPr/>
          <a:lstStyle/>
          <a:p>
            <a:fld id="{9350655B-B394-4670-AE82-A64F671D6FCB}" type="slidenum">
              <a:rPr lang="fr-BE" smtClean="0"/>
              <a:t>‹N°›</a:t>
            </a:fld>
            <a:endParaRPr lang="fr-BE"/>
          </a:p>
        </p:txBody>
      </p:sp>
    </p:spTree>
    <p:extLst>
      <p:ext uri="{BB962C8B-B14F-4D97-AF65-F5344CB8AC3E}">
        <p14:creationId xmlns:p14="http://schemas.microsoft.com/office/powerpoint/2010/main" val="7478279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6B01F4A-4D3B-44EE-9264-50A093C667D5}"/>
              </a:ext>
            </a:extLst>
          </p:cNvPr>
          <p:cNvSpPr>
            <a:spLocks noGrp="1"/>
          </p:cNvSpPr>
          <p:nvPr>
            <p:ph type="title"/>
          </p:nvPr>
        </p:nvSpPr>
        <p:spPr/>
        <p:txBody>
          <a:bodyPr/>
          <a:lstStyle/>
          <a:p>
            <a:r>
              <a:rPr lang="fr-FR"/>
              <a:t>Modifiez le style du titre</a:t>
            </a:r>
            <a:endParaRPr lang="fr-BE"/>
          </a:p>
        </p:txBody>
      </p:sp>
      <p:sp>
        <p:nvSpPr>
          <p:cNvPr id="3" name="Espace réservé du texte vertical 2">
            <a:extLst>
              <a:ext uri="{FF2B5EF4-FFF2-40B4-BE49-F238E27FC236}">
                <a16:creationId xmlns:a16="http://schemas.microsoft.com/office/drawing/2014/main" id="{656DC926-9E85-416E-B6F6-8395964E6BA9}"/>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BE"/>
          </a:p>
        </p:txBody>
      </p:sp>
      <p:sp>
        <p:nvSpPr>
          <p:cNvPr id="4" name="Espace réservé de la date 3">
            <a:extLst>
              <a:ext uri="{FF2B5EF4-FFF2-40B4-BE49-F238E27FC236}">
                <a16:creationId xmlns:a16="http://schemas.microsoft.com/office/drawing/2014/main" id="{14DC3D59-BA9F-494F-8AF3-157F3BF8A8D6}"/>
              </a:ext>
            </a:extLst>
          </p:cNvPr>
          <p:cNvSpPr>
            <a:spLocks noGrp="1"/>
          </p:cNvSpPr>
          <p:nvPr>
            <p:ph type="dt" sz="half" idx="10"/>
          </p:nvPr>
        </p:nvSpPr>
        <p:spPr/>
        <p:txBody>
          <a:bodyPr/>
          <a:lstStyle/>
          <a:p>
            <a:r>
              <a:rPr lang="fr-FR"/>
              <a:t>28-08-2019</a:t>
            </a:r>
            <a:endParaRPr lang="fr-BE"/>
          </a:p>
        </p:txBody>
      </p:sp>
      <p:sp>
        <p:nvSpPr>
          <p:cNvPr id="5" name="Espace réservé du pied de page 4">
            <a:extLst>
              <a:ext uri="{FF2B5EF4-FFF2-40B4-BE49-F238E27FC236}">
                <a16:creationId xmlns:a16="http://schemas.microsoft.com/office/drawing/2014/main" id="{089A767A-95D7-4051-AD06-5464653A8987}"/>
              </a:ext>
            </a:extLst>
          </p:cNvPr>
          <p:cNvSpPr>
            <a:spLocks noGrp="1"/>
          </p:cNvSpPr>
          <p:nvPr>
            <p:ph type="ftr" sz="quarter" idx="11"/>
          </p:nvPr>
        </p:nvSpPr>
        <p:spPr/>
        <p:txBody>
          <a:bodyPr/>
          <a:lstStyle/>
          <a:p>
            <a:r>
              <a:rPr lang="fr-BE"/>
              <a:t>ROMBAUX Michaël - IG CHARLEROI</a:t>
            </a:r>
          </a:p>
        </p:txBody>
      </p:sp>
      <p:sp>
        <p:nvSpPr>
          <p:cNvPr id="6" name="Espace réservé du numéro de diapositive 5">
            <a:extLst>
              <a:ext uri="{FF2B5EF4-FFF2-40B4-BE49-F238E27FC236}">
                <a16:creationId xmlns:a16="http://schemas.microsoft.com/office/drawing/2014/main" id="{F87D34F2-77CD-4DB5-A699-F81C15AC6C80}"/>
              </a:ext>
            </a:extLst>
          </p:cNvPr>
          <p:cNvSpPr>
            <a:spLocks noGrp="1"/>
          </p:cNvSpPr>
          <p:nvPr>
            <p:ph type="sldNum" sz="quarter" idx="12"/>
          </p:nvPr>
        </p:nvSpPr>
        <p:spPr/>
        <p:txBody>
          <a:bodyPr/>
          <a:lstStyle/>
          <a:p>
            <a:fld id="{9350655B-B394-4670-AE82-A64F671D6FCB}" type="slidenum">
              <a:rPr lang="fr-BE" smtClean="0"/>
              <a:t>‹N°›</a:t>
            </a:fld>
            <a:endParaRPr lang="fr-BE"/>
          </a:p>
        </p:txBody>
      </p:sp>
    </p:spTree>
    <p:extLst>
      <p:ext uri="{BB962C8B-B14F-4D97-AF65-F5344CB8AC3E}">
        <p14:creationId xmlns:p14="http://schemas.microsoft.com/office/powerpoint/2010/main" val="9611428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DD2812AE-B47A-480B-B425-766032130EBA}"/>
              </a:ext>
            </a:extLst>
          </p:cNvPr>
          <p:cNvSpPr>
            <a:spLocks noGrp="1"/>
          </p:cNvSpPr>
          <p:nvPr>
            <p:ph type="title" orient="vert"/>
          </p:nvPr>
        </p:nvSpPr>
        <p:spPr>
          <a:xfrm>
            <a:off x="8724900" y="365125"/>
            <a:ext cx="2628900" cy="5811838"/>
          </a:xfrm>
        </p:spPr>
        <p:txBody>
          <a:bodyPr vert="eaVert"/>
          <a:lstStyle/>
          <a:p>
            <a:r>
              <a:rPr lang="fr-FR"/>
              <a:t>Modifiez le style du titre</a:t>
            </a:r>
            <a:endParaRPr lang="fr-BE"/>
          </a:p>
        </p:txBody>
      </p:sp>
      <p:sp>
        <p:nvSpPr>
          <p:cNvPr id="3" name="Espace réservé du texte vertical 2">
            <a:extLst>
              <a:ext uri="{FF2B5EF4-FFF2-40B4-BE49-F238E27FC236}">
                <a16:creationId xmlns:a16="http://schemas.microsoft.com/office/drawing/2014/main" id="{62ECFF47-47D6-474B-8B9E-D16B07F5493E}"/>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BE"/>
          </a:p>
        </p:txBody>
      </p:sp>
      <p:sp>
        <p:nvSpPr>
          <p:cNvPr id="4" name="Espace réservé de la date 3">
            <a:extLst>
              <a:ext uri="{FF2B5EF4-FFF2-40B4-BE49-F238E27FC236}">
                <a16:creationId xmlns:a16="http://schemas.microsoft.com/office/drawing/2014/main" id="{6D334726-A271-46D7-8AB6-399806D327CD}"/>
              </a:ext>
            </a:extLst>
          </p:cNvPr>
          <p:cNvSpPr>
            <a:spLocks noGrp="1"/>
          </p:cNvSpPr>
          <p:nvPr>
            <p:ph type="dt" sz="half" idx="10"/>
          </p:nvPr>
        </p:nvSpPr>
        <p:spPr/>
        <p:txBody>
          <a:bodyPr/>
          <a:lstStyle/>
          <a:p>
            <a:r>
              <a:rPr lang="fr-FR"/>
              <a:t>28-08-2019</a:t>
            </a:r>
            <a:endParaRPr lang="fr-BE"/>
          </a:p>
        </p:txBody>
      </p:sp>
      <p:sp>
        <p:nvSpPr>
          <p:cNvPr id="5" name="Espace réservé du pied de page 4">
            <a:extLst>
              <a:ext uri="{FF2B5EF4-FFF2-40B4-BE49-F238E27FC236}">
                <a16:creationId xmlns:a16="http://schemas.microsoft.com/office/drawing/2014/main" id="{545DD3D8-BD0A-4159-8A8A-A0B5C0F4BBCA}"/>
              </a:ext>
            </a:extLst>
          </p:cNvPr>
          <p:cNvSpPr>
            <a:spLocks noGrp="1"/>
          </p:cNvSpPr>
          <p:nvPr>
            <p:ph type="ftr" sz="quarter" idx="11"/>
          </p:nvPr>
        </p:nvSpPr>
        <p:spPr/>
        <p:txBody>
          <a:bodyPr/>
          <a:lstStyle/>
          <a:p>
            <a:r>
              <a:rPr lang="fr-BE"/>
              <a:t>ROMBAUX Michaël - IG CHARLEROI</a:t>
            </a:r>
          </a:p>
        </p:txBody>
      </p:sp>
      <p:sp>
        <p:nvSpPr>
          <p:cNvPr id="6" name="Espace réservé du numéro de diapositive 5">
            <a:extLst>
              <a:ext uri="{FF2B5EF4-FFF2-40B4-BE49-F238E27FC236}">
                <a16:creationId xmlns:a16="http://schemas.microsoft.com/office/drawing/2014/main" id="{0F32C135-E8AA-4000-896B-BD56F2DBB729}"/>
              </a:ext>
            </a:extLst>
          </p:cNvPr>
          <p:cNvSpPr>
            <a:spLocks noGrp="1"/>
          </p:cNvSpPr>
          <p:nvPr>
            <p:ph type="sldNum" sz="quarter" idx="12"/>
          </p:nvPr>
        </p:nvSpPr>
        <p:spPr/>
        <p:txBody>
          <a:bodyPr/>
          <a:lstStyle/>
          <a:p>
            <a:fld id="{9350655B-B394-4670-AE82-A64F671D6FCB}" type="slidenum">
              <a:rPr lang="fr-BE" smtClean="0"/>
              <a:t>‹N°›</a:t>
            </a:fld>
            <a:endParaRPr lang="fr-BE"/>
          </a:p>
        </p:txBody>
      </p:sp>
    </p:spTree>
    <p:extLst>
      <p:ext uri="{BB962C8B-B14F-4D97-AF65-F5344CB8AC3E}">
        <p14:creationId xmlns:p14="http://schemas.microsoft.com/office/powerpoint/2010/main" val="33075843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5FF374E-AFD5-4A40-ACB6-F68C177A5153}"/>
              </a:ext>
            </a:extLst>
          </p:cNvPr>
          <p:cNvSpPr>
            <a:spLocks noGrp="1"/>
          </p:cNvSpPr>
          <p:nvPr>
            <p:ph type="title"/>
          </p:nvPr>
        </p:nvSpPr>
        <p:spPr/>
        <p:txBody>
          <a:bodyPr/>
          <a:lstStyle/>
          <a:p>
            <a:r>
              <a:rPr lang="fr-FR"/>
              <a:t>Modifiez le style du titre</a:t>
            </a:r>
            <a:endParaRPr lang="fr-BE"/>
          </a:p>
        </p:txBody>
      </p:sp>
      <p:sp>
        <p:nvSpPr>
          <p:cNvPr id="3" name="Espace réservé du contenu 2">
            <a:extLst>
              <a:ext uri="{FF2B5EF4-FFF2-40B4-BE49-F238E27FC236}">
                <a16:creationId xmlns:a16="http://schemas.microsoft.com/office/drawing/2014/main" id="{D20A9C96-3F60-4C17-8C03-327C2B42D35D}"/>
              </a:ext>
            </a:extLst>
          </p:cNvPr>
          <p:cNvSpPr>
            <a:spLocks noGrp="1"/>
          </p:cNvSpPr>
          <p:nvPr>
            <p:ph idx="1"/>
          </p:nvPr>
        </p:nvSpPr>
        <p:spPr/>
        <p:txBody>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fr-BE" dirty="0"/>
          </a:p>
        </p:txBody>
      </p:sp>
      <p:sp>
        <p:nvSpPr>
          <p:cNvPr id="4" name="Espace réservé de la date 3">
            <a:extLst>
              <a:ext uri="{FF2B5EF4-FFF2-40B4-BE49-F238E27FC236}">
                <a16:creationId xmlns:a16="http://schemas.microsoft.com/office/drawing/2014/main" id="{00189A8C-F154-464C-92B5-F81C3FCB9B0E}"/>
              </a:ext>
            </a:extLst>
          </p:cNvPr>
          <p:cNvSpPr>
            <a:spLocks noGrp="1"/>
          </p:cNvSpPr>
          <p:nvPr>
            <p:ph type="dt" sz="half" idx="10"/>
          </p:nvPr>
        </p:nvSpPr>
        <p:spPr/>
        <p:txBody>
          <a:bodyPr/>
          <a:lstStyle>
            <a:lvl1pPr>
              <a:defRPr sz="1800">
                <a:solidFill>
                  <a:schemeClr val="tx1"/>
                </a:solidFill>
              </a:defRPr>
            </a:lvl1pPr>
          </a:lstStyle>
          <a:p>
            <a:r>
              <a:rPr lang="fr-FR" dirty="0"/>
              <a:t>28-08-2019</a:t>
            </a:r>
            <a:endParaRPr lang="fr-BE" dirty="0"/>
          </a:p>
        </p:txBody>
      </p:sp>
      <p:sp>
        <p:nvSpPr>
          <p:cNvPr id="5" name="Espace réservé du pied de page 4">
            <a:extLst>
              <a:ext uri="{FF2B5EF4-FFF2-40B4-BE49-F238E27FC236}">
                <a16:creationId xmlns:a16="http://schemas.microsoft.com/office/drawing/2014/main" id="{6A51D52B-F806-461D-B4F3-25F5FF042D84}"/>
              </a:ext>
            </a:extLst>
          </p:cNvPr>
          <p:cNvSpPr>
            <a:spLocks noGrp="1"/>
          </p:cNvSpPr>
          <p:nvPr>
            <p:ph type="ftr" sz="quarter" idx="11"/>
          </p:nvPr>
        </p:nvSpPr>
        <p:spPr/>
        <p:txBody>
          <a:bodyPr/>
          <a:lstStyle>
            <a:lvl1pPr>
              <a:defRPr sz="1800">
                <a:solidFill>
                  <a:schemeClr val="tx1"/>
                </a:solidFill>
              </a:defRPr>
            </a:lvl1pPr>
          </a:lstStyle>
          <a:p>
            <a:r>
              <a:rPr lang="fr-BE" dirty="0"/>
              <a:t>ROMBAUX Michaël - IG CHARLEROI</a:t>
            </a:r>
          </a:p>
        </p:txBody>
      </p:sp>
      <p:sp>
        <p:nvSpPr>
          <p:cNvPr id="6" name="Espace réservé du numéro de diapositive 5">
            <a:extLst>
              <a:ext uri="{FF2B5EF4-FFF2-40B4-BE49-F238E27FC236}">
                <a16:creationId xmlns:a16="http://schemas.microsoft.com/office/drawing/2014/main" id="{FC075A93-5688-4A58-ADA8-DF646FE35624}"/>
              </a:ext>
            </a:extLst>
          </p:cNvPr>
          <p:cNvSpPr>
            <a:spLocks noGrp="1"/>
          </p:cNvSpPr>
          <p:nvPr>
            <p:ph type="sldNum" sz="quarter" idx="12"/>
          </p:nvPr>
        </p:nvSpPr>
        <p:spPr>
          <a:xfrm>
            <a:off x="8573471" y="6352118"/>
            <a:ext cx="873967" cy="365125"/>
          </a:xfrm>
        </p:spPr>
        <p:txBody>
          <a:bodyPr/>
          <a:lstStyle>
            <a:lvl1pPr>
              <a:defRPr>
                <a:solidFill>
                  <a:schemeClr val="tx1"/>
                </a:solidFill>
              </a:defRPr>
            </a:lvl1pPr>
          </a:lstStyle>
          <a:p>
            <a:fld id="{9350655B-B394-4670-AE82-A64F671D6FCB}" type="slidenum">
              <a:rPr lang="fr-BE" smtClean="0"/>
              <a:pPr/>
              <a:t>‹N°›</a:t>
            </a:fld>
            <a:endParaRPr lang="fr-BE" dirty="0"/>
          </a:p>
        </p:txBody>
      </p:sp>
      <p:pic>
        <p:nvPicPr>
          <p:cNvPr id="7" name="Espace réservé du contenu 6">
            <a:extLst>
              <a:ext uri="{FF2B5EF4-FFF2-40B4-BE49-F238E27FC236}">
                <a16:creationId xmlns:a16="http://schemas.microsoft.com/office/drawing/2014/main" id="{7AB5E27E-269C-467A-9900-B29278C9635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30746" y="5995723"/>
            <a:ext cx="2561253" cy="862277"/>
          </a:xfrm>
          <a:prstGeom prst="rect">
            <a:avLst/>
          </a:prstGeom>
        </p:spPr>
      </p:pic>
      <p:pic>
        <p:nvPicPr>
          <p:cNvPr id="8" name="Image 7">
            <a:extLst>
              <a:ext uri="{FF2B5EF4-FFF2-40B4-BE49-F238E27FC236}">
                <a16:creationId xmlns:a16="http://schemas.microsoft.com/office/drawing/2014/main" id="{54DCCEC2-BE5D-4ED6-9CF6-D6FB93185D33}"/>
              </a:ext>
            </a:extLst>
          </p:cNvPr>
          <p:cNvPicPr>
            <a:picLocks noChangeAspect="1"/>
          </p:cNvPicPr>
          <p:nvPr userDrawn="1"/>
        </p:nvPicPr>
        <p:blipFill>
          <a:blip r:embed="rId3"/>
          <a:stretch>
            <a:fillRect/>
          </a:stretch>
        </p:blipFill>
        <p:spPr>
          <a:xfrm>
            <a:off x="9856237" y="0"/>
            <a:ext cx="2335763" cy="848539"/>
          </a:xfrm>
          <a:prstGeom prst="rect">
            <a:avLst/>
          </a:prstGeom>
        </p:spPr>
      </p:pic>
      <p:cxnSp>
        <p:nvCxnSpPr>
          <p:cNvPr id="9" name="Connecteur droit 8">
            <a:extLst>
              <a:ext uri="{FF2B5EF4-FFF2-40B4-BE49-F238E27FC236}">
                <a16:creationId xmlns:a16="http://schemas.microsoft.com/office/drawing/2014/main" id="{6F104673-87FA-45A4-BBD4-8174742F9875}"/>
              </a:ext>
            </a:extLst>
          </p:cNvPr>
          <p:cNvCxnSpPr/>
          <p:nvPr userDrawn="1"/>
        </p:nvCxnSpPr>
        <p:spPr>
          <a:xfrm>
            <a:off x="157065" y="5803641"/>
            <a:ext cx="11877869" cy="0"/>
          </a:xfrm>
          <a:prstGeom prst="line">
            <a:avLst/>
          </a:prstGeom>
          <a:ln w="50800">
            <a:gradFill flip="none" rotWithShape="1">
              <a:gsLst>
                <a:gs pos="0">
                  <a:schemeClr val="bg1">
                    <a:lumMod val="50000"/>
                  </a:schemeClr>
                </a:gs>
                <a:gs pos="38000">
                  <a:schemeClr val="accent1">
                    <a:lumMod val="45000"/>
                    <a:lumOff val="55000"/>
                  </a:schemeClr>
                </a:gs>
                <a:gs pos="77000">
                  <a:schemeClr val="accent1">
                    <a:lumMod val="45000"/>
                    <a:lumOff val="55000"/>
                  </a:schemeClr>
                </a:gs>
                <a:gs pos="100000">
                  <a:schemeClr val="accent1">
                    <a:lumMod val="30000"/>
                    <a:lumOff val="70000"/>
                  </a:schemeClr>
                </a:gs>
              </a:gsLst>
              <a:lin ang="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123398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C080B45-6444-4C10-A7DA-75C682969D71}"/>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endParaRPr lang="fr-BE"/>
          </a:p>
        </p:txBody>
      </p:sp>
      <p:sp>
        <p:nvSpPr>
          <p:cNvPr id="3" name="Espace réservé du texte 2">
            <a:extLst>
              <a:ext uri="{FF2B5EF4-FFF2-40B4-BE49-F238E27FC236}">
                <a16:creationId xmlns:a16="http://schemas.microsoft.com/office/drawing/2014/main" id="{51CCBBEE-EA64-42DD-9ACA-356D5DB23BB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622AA102-5BAB-4AC5-BBA7-45E6115A8244}"/>
              </a:ext>
            </a:extLst>
          </p:cNvPr>
          <p:cNvSpPr>
            <a:spLocks noGrp="1"/>
          </p:cNvSpPr>
          <p:nvPr>
            <p:ph type="dt" sz="half" idx="10"/>
          </p:nvPr>
        </p:nvSpPr>
        <p:spPr/>
        <p:txBody>
          <a:bodyPr/>
          <a:lstStyle/>
          <a:p>
            <a:r>
              <a:rPr lang="fr-FR"/>
              <a:t>28-08-2019</a:t>
            </a:r>
            <a:endParaRPr lang="fr-BE"/>
          </a:p>
        </p:txBody>
      </p:sp>
      <p:sp>
        <p:nvSpPr>
          <p:cNvPr id="5" name="Espace réservé du pied de page 4">
            <a:extLst>
              <a:ext uri="{FF2B5EF4-FFF2-40B4-BE49-F238E27FC236}">
                <a16:creationId xmlns:a16="http://schemas.microsoft.com/office/drawing/2014/main" id="{5B7960B5-B63B-48DE-A40A-D97568D1E71F}"/>
              </a:ext>
            </a:extLst>
          </p:cNvPr>
          <p:cNvSpPr>
            <a:spLocks noGrp="1"/>
          </p:cNvSpPr>
          <p:nvPr>
            <p:ph type="ftr" sz="quarter" idx="11"/>
          </p:nvPr>
        </p:nvSpPr>
        <p:spPr/>
        <p:txBody>
          <a:bodyPr/>
          <a:lstStyle/>
          <a:p>
            <a:r>
              <a:rPr lang="fr-BE"/>
              <a:t>ROMBAUX Michaël - IG CHARLEROI</a:t>
            </a:r>
          </a:p>
        </p:txBody>
      </p:sp>
      <p:sp>
        <p:nvSpPr>
          <p:cNvPr id="6" name="Espace réservé du numéro de diapositive 5">
            <a:extLst>
              <a:ext uri="{FF2B5EF4-FFF2-40B4-BE49-F238E27FC236}">
                <a16:creationId xmlns:a16="http://schemas.microsoft.com/office/drawing/2014/main" id="{A1D52057-309B-47C4-B66C-B33EA940D3C9}"/>
              </a:ext>
            </a:extLst>
          </p:cNvPr>
          <p:cNvSpPr>
            <a:spLocks noGrp="1"/>
          </p:cNvSpPr>
          <p:nvPr>
            <p:ph type="sldNum" sz="quarter" idx="12"/>
          </p:nvPr>
        </p:nvSpPr>
        <p:spPr/>
        <p:txBody>
          <a:bodyPr/>
          <a:lstStyle/>
          <a:p>
            <a:fld id="{9350655B-B394-4670-AE82-A64F671D6FCB}" type="slidenum">
              <a:rPr lang="fr-BE" smtClean="0"/>
              <a:t>‹N°›</a:t>
            </a:fld>
            <a:endParaRPr lang="fr-BE"/>
          </a:p>
        </p:txBody>
      </p:sp>
    </p:spTree>
    <p:extLst>
      <p:ext uri="{BB962C8B-B14F-4D97-AF65-F5344CB8AC3E}">
        <p14:creationId xmlns:p14="http://schemas.microsoft.com/office/powerpoint/2010/main" val="31183420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3D7514E-DFC4-48E1-8012-2F7412478FF1}"/>
              </a:ext>
            </a:extLst>
          </p:cNvPr>
          <p:cNvSpPr>
            <a:spLocks noGrp="1"/>
          </p:cNvSpPr>
          <p:nvPr>
            <p:ph type="title"/>
          </p:nvPr>
        </p:nvSpPr>
        <p:spPr/>
        <p:txBody>
          <a:bodyPr/>
          <a:lstStyle/>
          <a:p>
            <a:r>
              <a:rPr lang="fr-FR"/>
              <a:t>Modifiez le style du titre</a:t>
            </a:r>
            <a:endParaRPr lang="fr-BE"/>
          </a:p>
        </p:txBody>
      </p:sp>
      <p:sp>
        <p:nvSpPr>
          <p:cNvPr id="3" name="Espace réservé du contenu 2">
            <a:extLst>
              <a:ext uri="{FF2B5EF4-FFF2-40B4-BE49-F238E27FC236}">
                <a16:creationId xmlns:a16="http://schemas.microsoft.com/office/drawing/2014/main" id="{63ADA591-78A3-489D-A113-DB16605A3CB0}"/>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BE"/>
          </a:p>
        </p:txBody>
      </p:sp>
      <p:sp>
        <p:nvSpPr>
          <p:cNvPr id="4" name="Espace réservé du contenu 3">
            <a:extLst>
              <a:ext uri="{FF2B5EF4-FFF2-40B4-BE49-F238E27FC236}">
                <a16:creationId xmlns:a16="http://schemas.microsoft.com/office/drawing/2014/main" id="{FCC25578-20D4-41BE-A677-909E5F59B756}"/>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BE"/>
          </a:p>
        </p:txBody>
      </p:sp>
      <p:sp>
        <p:nvSpPr>
          <p:cNvPr id="5" name="Espace réservé de la date 4">
            <a:extLst>
              <a:ext uri="{FF2B5EF4-FFF2-40B4-BE49-F238E27FC236}">
                <a16:creationId xmlns:a16="http://schemas.microsoft.com/office/drawing/2014/main" id="{3A64004A-D708-4EC2-9D43-3698FDCC341E}"/>
              </a:ext>
            </a:extLst>
          </p:cNvPr>
          <p:cNvSpPr>
            <a:spLocks noGrp="1"/>
          </p:cNvSpPr>
          <p:nvPr>
            <p:ph type="dt" sz="half" idx="10"/>
          </p:nvPr>
        </p:nvSpPr>
        <p:spPr/>
        <p:txBody>
          <a:bodyPr/>
          <a:lstStyle/>
          <a:p>
            <a:r>
              <a:rPr lang="fr-FR"/>
              <a:t>28-08-2019</a:t>
            </a:r>
            <a:endParaRPr lang="fr-BE"/>
          </a:p>
        </p:txBody>
      </p:sp>
      <p:sp>
        <p:nvSpPr>
          <p:cNvPr id="6" name="Espace réservé du pied de page 5">
            <a:extLst>
              <a:ext uri="{FF2B5EF4-FFF2-40B4-BE49-F238E27FC236}">
                <a16:creationId xmlns:a16="http://schemas.microsoft.com/office/drawing/2014/main" id="{66D6F0D6-12C3-494F-8318-31BEE94EA529}"/>
              </a:ext>
            </a:extLst>
          </p:cNvPr>
          <p:cNvSpPr>
            <a:spLocks noGrp="1"/>
          </p:cNvSpPr>
          <p:nvPr>
            <p:ph type="ftr" sz="quarter" idx="11"/>
          </p:nvPr>
        </p:nvSpPr>
        <p:spPr/>
        <p:txBody>
          <a:bodyPr/>
          <a:lstStyle/>
          <a:p>
            <a:r>
              <a:rPr lang="fr-BE"/>
              <a:t>ROMBAUX Michaël - IG CHARLEROI</a:t>
            </a:r>
          </a:p>
        </p:txBody>
      </p:sp>
      <p:sp>
        <p:nvSpPr>
          <p:cNvPr id="7" name="Espace réservé du numéro de diapositive 6">
            <a:extLst>
              <a:ext uri="{FF2B5EF4-FFF2-40B4-BE49-F238E27FC236}">
                <a16:creationId xmlns:a16="http://schemas.microsoft.com/office/drawing/2014/main" id="{DB3613F8-A08F-4C10-9325-1AC18EF6376A}"/>
              </a:ext>
            </a:extLst>
          </p:cNvPr>
          <p:cNvSpPr>
            <a:spLocks noGrp="1"/>
          </p:cNvSpPr>
          <p:nvPr>
            <p:ph type="sldNum" sz="quarter" idx="12"/>
          </p:nvPr>
        </p:nvSpPr>
        <p:spPr/>
        <p:txBody>
          <a:bodyPr/>
          <a:lstStyle/>
          <a:p>
            <a:fld id="{9350655B-B394-4670-AE82-A64F671D6FCB}" type="slidenum">
              <a:rPr lang="fr-BE" smtClean="0"/>
              <a:t>‹N°›</a:t>
            </a:fld>
            <a:endParaRPr lang="fr-BE"/>
          </a:p>
        </p:txBody>
      </p:sp>
    </p:spTree>
    <p:extLst>
      <p:ext uri="{BB962C8B-B14F-4D97-AF65-F5344CB8AC3E}">
        <p14:creationId xmlns:p14="http://schemas.microsoft.com/office/powerpoint/2010/main" val="10054862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CD25ACA-A00C-4337-BC06-009F4096AAC8}"/>
              </a:ext>
            </a:extLst>
          </p:cNvPr>
          <p:cNvSpPr>
            <a:spLocks noGrp="1"/>
          </p:cNvSpPr>
          <p:nvPr>
            <p:ph type="title"/>
          </p:nvPr>
        </p:nvSpPr>
        <p:spPr>
          <a:xfrm>
            <a:off x="839788" y="365125"/>
            <a:ext cx="10515600" cy="1325563"/>
          </a:xfrm>
        </p:spPr>
        <p:txBody>
          <a:bodyPr/>
          <a:lstStyle/>
          <a:p>
            <a:r>
              <a:rPr lang="fr-FR"/>
              <a:t>Modifiez le style du titre</a:t>
            </a:r>
            <a:endParaRPr lang="fr-BE"/>
          </a:p>
        </p:txBody>
      </p:sp>
      <p:sp>
        <p:nvSpPr>
          <p:cNvPr id="3" name="Espace réservé du texte 2">
            <a:extLst>
              <a:ext uri="{FF2B5EF4-FFF2-40B4-BE49-F238E27FC236}">
                <a16:creationId xmlns:a16="http://schemas.microsoft.com/office/drawing/2014/main" id="{E5BA9A54-EB19-4451-8C37-6DA931E3B40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56CCDB7D-906F-4B28-8B1C-09B75E87552C}"/>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BE"/>
          </a:p>
        </p:txBody>
      </p:sp>
      <p:sp>
        <p:nvSpPr>
          <p:cNvPr id="5" name="Espace réservé du texte 4">
            <a:extLst>
              <a:ext uri="{FF2B5EF4-FFF2-40B4-BE49-F238E27FC236}">
                <a16:creationId xmlns:a16="http://schemas.microsoft.com/office/drawing/2014/main" id="{416D0E5A-A6D0-48AE-8960-B73D7C9DF35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2E79CA75-0741-460A-AA87-7B7BD95788EF}"/>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BE"/>
          </a:p>
        </p:txBody>
      </p:sp>
      <p:sp>
        <p:nvSpPr>
          <p:cNvPr id="7" name="Espace réservé de la date 6">
            <a:extLst>
              <a:ext uri="{FF2B5EF4-FFF2-40B4-BE49-F238E27FC236}">
                <a16:creationId xmlns:a16="http://schemas.microsoft.com/office/drawing/2014/main" id="{A421AA60-54B0-4F26-8F5B-403A4455EDBE}"/>
              </a:ext>
            </a:extLst>
          </p:cNvPr>
          <p:cNvSpPr>
            <a:spLocks noGrp="1"/>
          </p:cNvSpPr>
          <p:nvPr>
            <p:ph type="dt" sz="half" idx="10"/>
          </p:nvPr>
        </p:nvSpPr>
        <p:spPr/>
        <p:txBody>
          <a:bodyPr/>
          <a:lstStyle/>
          <a:p>
            <a:r>
              <a:rPr lang="fr-FR"/>
              <a:t>28-08-2019</a:t>
            </a:r>
            <a:endParaRPr lang="fr-BE"/>
          </a:p>
        </p:txBody>
      </p:sp>
      <p:sp>
        <p:nvSpPr>
          <p:cNvPr id="8" name="Espace réservé du pied de page 7">
            <a:extLst>
              <a:ext uri="{FF2B5EF4-FFF2-40B4-BE49-F238E27FC236}">
                <a16:creationId xmlns:a16="http://schemas.microsoft.com/office/drawing/2014/main" id="{F88E8923-B5B7-488D-B9B0-AF7ED5D9ED89}"/>
              </a:ext>
            </a:extLst>
          </p:cNvPr>
          <p:cNvSpPr>
            <a:spLocks noGrp="1"/>
          </p:cNvSpPr>
          <p:nvPr>
            <p:ph type="ftr" sz="quarter" idx="11"/>
          </p:nvPr>
        </p:nvSpPr>
        <p:spPr/>
        <p:txBody>
          <a:bodyPr/>
          <a:lstStyle/>
          <a:p>
            <a:r>
              <a:rPr lang="fr-BE"/>
              <a:t>ROMBAUX Michaël - IG CHARLEROI</a:t>
            </a:r>
          </a:p>
        </p:txBody>
      </p:sp>
      <p:sp>
        <p:nvSpPr>
          <p:cNvPr id="9" name="Espace réservé du numéro de diapositive 8">
            <a:extLst>
              <a:ext uri="{FF2B5EF4-FFF2-40B4-BE49-F238E27FC236}">
                <a16:creationId xmlns:a16="http://schemas.microsoft.com/office/drawing/2014/main" id="{FE8DA46C-5F9E-41F2-BA16-3109331ED19C}"/>
              </a:ext>
            </a:extLst>
          </p:cNvPr>
          <p:cNvSpPr>
            <a:spLocks noGrp="1"/>
          </p:cNvSpPr>
          <p:nvPr>
            <p:ph type="sldNum" sz="quarter" idx="12"/>
          </p:nvPr>
        </p:nvSpPr>
        <p:spPr/>
        <p:txBody>
          <a:bodyPr/>
          <a:lstStyle/>
          <a:p>
            <a:fld id="{9350655B-B394-4670-AE82-A64F671D6FCB}" type="slidenum">
              <a:rPr lang="fr-BE" smtClean="0"/>
              <a:t>‹N°›</a:t>
            </a:fld>
            <a:endParaRPr lang="fr-BE"/>
          </a:p>
        </p:txBody>
      </p:sp>
    </p:spTree>
    <p:extLst>
      <p:ext uri="{BB962C8B-B14F-4D97-AF65-F5344CB8AC3E}">
        <p14:creationId xmlns:p14="http://schemas.microsoft.com/office/powerpoint/2010/main" val="11207084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5D3606A-6DAE-4A59-AA95-E983CEAC8CDF}"/>
              </a:ext>
            </a:extLst>
          </p:cNvPr>
          <p:cNvSpPr>
            <a:spLocks noGrp="1"/>
          </p:cNvSpPr>
          <p:nvPr>
            <p:ph type="title"/>
          </p:nvPr>
        </p:nvSpPr>
        <p:spPr/>
        <p:txBody>
          <a:bodyPr/>
          <a:lstStyle/>
          <a:p>
            <a:r>
              <a:rPr lang="fr-FR"/>
              <a:t>Modifiez le style du titre</a:t>
            </a:r>
            <a:endParaRPr lang="fr-BE"/>
          </a:p>
        </p:txBody>
      </p:sp>
      <p:sp>
        <p:nvSpPr>
          <p:cNvPr id="3" name="Espace réservé de la date 2">
            <a:extLst>
              <a:ext uri="{FF2B5EF4-FFF2-40B4-BE49-F238E27FC236}">
                <a16:creationId xmlns:a16="http://schemas.microsoft.com/office/drawing/2014/main" id="{A5DEC02B-9A55-4C48-903F-F50CA2BA728C}"/>
              </a:ext>
            </a:extLst>
          </p:cNvPr>
          <p:cNvSpPr>
            <a:spLocks noGrp="1"/>
          </p:cNvSpPr>
          <p:nvPr>
            <p:ph type="dt" sz="half" idx="10"/>
          </p:nvPr>
        </p:nvSpPr>
        <p:spPr/>
        <p:txBody>
          <a:bodyPr/>
          <a:lstStyle/>
          <a:p>
            <a:r>
              <a:rPr lang="fr-FR"/>
              <a:t>28-08-2019</a:t>
            </a:r>
            <a:endParaRPr lang="fr-BE"/>
          </a:p>
        </p:txBody>
      </p:sp>
      <p:sp>
        <p:nvSpPr>
          <p:cNvPr id="4" name="Espace réservé du pied de page 3">
            <a:extLst>
              <a:ext uri="{FF2B5EF4-FFF2-40B4-BE49-F238E27FC236}">
                <a16:creationId xmlns:a16="http://schemas.microsoft.com/office/drawing/2014/main" id="{A10375B6-9F65-49B2-824C-F059F5C76C19}"/>
              </a:ext>
            </a:extLst>
          </p:cNvPr>
          <p:cNvSpPr>
            <a:spLocks noGrp="1"/>
          </p:cNvSpPr>
          <p:nvPr>
            <p:ph type="ftr" sz="quarter" idx="11"/>
          </p:nvPr>
        </p:nvSpPr>
        <p:spPr/>
        <p:txBody>
          <a:bodyPr/>
          <a:lstStyle/>
          <a:p>
            <a:r>
              <a:rPr lang="fr-BE"/>
              <a:t>ROMBAUX Michaël - IG CHARLEROI</a:t>
            </a:r>
          </a:p>
        </p:txBody>
      </p:sp>
      <p:sp>
        <p:nvSpPr>
          <p:cNvPr id="5" name="Espace réservé du numéro de diapositive 4">
            <a:extLst>
              <a:ext uri="{FF2B5EF4-FFF2-40B4-BE49-F238E27FC236}">
                <a16:creationId xmlns:a16="http://schemas.microsoft.com/office/drawing/2014/main" id="{6D9CA23D-036D-409A-A727-D5EB96FF272B}"/>
              </a:ext>
            </a:extLst>
          </p:cNvPr>
          <p:cNvSpPr>
            <a:spLocks noGrp="1"/>
          </p:cNvSpPr>
          <p:nvPr>
            <p:ph type="sldNum" sz="quarter" idx="12"/>
          </p:nvPr>
        </p:nvSpPr>
        <p:spPr/>
        <p:txBody>
          <a:bodyPr/>
          <a:lstStyle/>
          <a:p>
            <a:fld id="{9350655B-B394-4670-AE82-A64F671D6FCB}" type="slidenum">
              <a:rPr lang="fr-BE" smtClean="0"/>
              <a:t>‹N°›</a:t>
            </a:fld>
            <a:endParaRPr lang="fr-BE"/>
          </a:p>
        </p:txBody>
      </p:sp>
    </p:spTree>
    <p:extLst>
      <p:ext uri="{BB962C8B-B14F-4D97-AF65-F5344CB8AC3E}">
        <p14:creationId xmlns:p14="http://schemas.microsoft.com/office/powerpoint/2010/main" val="18935621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511F4F32-9231-445F-82C7-A5959CF947CC}"/>
              </a:ext>
            </a:extLst>
          </p:cNvPr>
          <p:cNvSpPr>
            <a:spLocks noGrp="1"/>
          </p:cNvSpPr>
          <p:nvPr>
            <p:ph type="dt" sz="half" idx="10"/>
          </p:nvPr>
        </p:nvSpPr>
        <p:spPr/>
        <p:txBody>
          <a:bodyPr/>
          <a:lstStyle/>
          <a:p>
            <a:r>
              <a:rPr lang="fr-FR"/>
              <a:t>28-08-2019</a:t>
            </a:r>
            <a:endParaRPr lang="fr-BE"/>
          </a:p>
        </p:txBody>
      </p:sp>
      <p:sp>
        <p:nvSpPr>
          <p:cNvPr id="3" name="Espace réservé du pied de page 2">
            <a:extLst>
              <a:ext uri="{FF2B5EF4-FFF2-40B4-BE49-F238E27FC236}">
                <a16:creationId xmlns:a16="http://schemas.microsoft.com/office/drawing/2014/main" id="{98DDF7D4-6416-4D06-9F28-8CE86376F05C}"/>
              </a:ext>
            </a:extLst>
          </p:cNvPr>
          <p:cNvSpPr>
            <a:spLocks noGrp="1"/>
          </p:cNvSpPr>
          <p:nvPr>
            <p:ph type="ftr" sz="quarter" idx="11"/>
          </p:nvPr>
        </p:nvSpPr>
        <p:spPr/>
        <p:txBody>
          <a:bodyPr/>
          <a:lstStyle/>
          <a:p>
            <a:r>
              <a:rPr lang="fr-BE"/>
              <a:t>ROMBAUX Michaël - IG CHARLEROI</a:t>
            </a:r>
          </a:p>
        </p:txBody>
      </p:sp>
      <p:sp>
        <p:nvSpPr>
          <p:cNvPr id="4" name="Espace réservé du numéro de diapositive 3">
            <a:extLst>
              <a:ext uri="{FF2B5EF4-FFF2-40B4-BE49-F238E27FC236}">
                <a16:creationId xmlns:a16="http://schemas.microsoft.com/office/drawing/2014/main" id="{7E3535AF-2CB7-4F76-9FE2-D65205FA3609}"/>
              </a:ext>
            </a:extLst>
          </p:cNvPr>
          <p:cNvSpPr>
            <a:spLocks noGrp="1"/>
          </p:cNvSpPr>
          <p:nvPr>
            <p:ph type="sldNum" sz="quarter" idx="12"/>
          </p:nvPr>
        </p:nvSpPr>
        <p:spPr/>
        <p:txBody>
          <a:bodyPr/>
          <a:lstStyle/>
          <a:p>
            <a:fld id="{9350655B-B394-4670-AE82-A64F671D6FCB}" type="slidenum">
              <a:rPr lang="fr-BE" smtClean="0"/>
              <a:t>‹N°›</a:t>
            </a:fld>
            <a:endParaRPr lang="fr-BE"/>
          </a:p>
        </p:txBody>
      </p:sp>
    </p:spTree>
    <p:extLst>
      <p:ext uri="{BB962C8B-B14F-4D97-AF65-F5344CB8AC3E}">
        <p14:creationId xmlns:p14="http://schemas.microsoft.com/office/powerpoint/2010/main" val="4143125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75483D0-D47D-414D-8E4B-A2A829DE2B04}"/>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endParaRPr lang="fr-BE"/>
          </a:p>
        </p:txBody>
      </p:sp>
      <p:sp>
        <p:nvSpPr>
          <p:cNvPr id="3" name="Espace réservé du contenu 2">
            <a:extLst>
              <a:ext uri="{FF2B5EF4-FFF2-40B4-BE49-F238E27FC236}">
                <a16:creationId xmlns:a16="http://schemas.microsoft.com/office/drawing/2014/main" id="{CE26CD02-7DDD-46CF-9F6A-766E54ED812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BE"/>
          </a:p>
        </p:txBody>
      </p:sp>
      <p:sp>
        <p:nvSpPr>
          <p:cNvPr id="4" name="Espace réservé du texte 3">
            <a:extLst>
              <a:ext uri="{FF2B5EF4-FFF2-40B4-BE49-F238E27FC236}">
                <a16:creationId xmlns:a16="http://schemas.microsoft.com/office/drawing/2014/main" id="{4D2F5448-A1DB-4913-B06E-431C5CF7EF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DAB5FE53-7AED-4FBA-AE73-24D298CD274F}"/>
              </a:ext>
            </a:extLst>
          </p:cNvPr>
          <p:cNvSpPr>
            <a:spLocks noGrp="1"/>
          </p:cNvSpPr>
          <p:nvPr>
            <p:ph type="dt" sz="half" idx="10"/>
          </p:nvPr>
        </p:nvSpPr>
        <p:spPr/>
        <p:txBody>
          <a:bodyPr/>
          <a:lstStyle/>
          <a:p>
            <a:r>
              <a:rPr lang="fr-FR"/>
              <a:t>28-08-2019</a:t>
            </a:r>
            <a:endParaRPr lang="fr-BE"/>
          </a:p>
        </p:txBody>
      </p:sp>
      <p:sp>
        <p:nvSpPr>
          <p:cNvPr id="6" name="Espace réservé du pied de page 5">
            <a:extLst>
              <a:ext uri="{FF2B5EF4-FFF2-40B4-BE49-F238E27FC236}">
                <a16:creationId xmlns:a16="http://schemas.microsoft.com/office/drawing/2014/main" id="{EBEC86D6-C8E1-442F-9820-8A82F6BB599A}"/>
              </a:ext>
            </a:extLst>
          </p:cNvPr>
          <p:cNvSpPr>
            <a:spLocks noGrp="1"/>
          </p:cNvSpPr>
          <p:nvPr>
            <p:ph type="ftr" sz="quarter" idx="11"/>
          </p:nvPr>
        </p:nvSpPr>
        <p:spPr/>
        <p:txBody>
          <a:bodyPr/>
          <a:lstStyle/>
          <a:p>
            <a:r>
              <a:rPr lang="fr-BE"/>
              <a:t>ROMBAUX Michaël - IG CHARLEROI</a:t>
            </a:r>
          </a:p>
        </p:txBody>
      </p:sp>
      <p:sp>
        <p:nvSpPr>
          <p:cNvPr id="7" name="Espace réservé du numéro de diapositive 6">
            <a:extLst>
              <a:ext uri="{FF2B5EF4-FFF2-40B4-BE49-F238E27FC236}">
                <a16:creationId xmlns:a16="http://schemas.microsoft.com/office/drawing/2014/main" id="{E54F938B-F82D-4586-8737-3B9EFF00BBA1}"/>
              </a:ext>
            </a:extLst>
          </p:cNvPr>
          <p:cNvSpPr>
            <a:spLocks noGrp="1"/>
          </p:cNvSpPr>
          <p:nvPr>
            <p:ph type="sldNum" sz="quarter" idx="12"/>
          </p:nvPr>
        </p:nvSpPr>
        <p:spPr/>
        <p:txBody>
          <a:bodyPr/>
          <a:lstStyle/>
          <a:p>
            <a:fld id="{9350655B-B394-4670-AE82-A64F671D6FCB}" type="slidenum">
              <a:rPr lang="fr-BE" smtClean="0"/>
              <a:t>‹N°›</a:t>
            </a:fld>
            <a:endParaRPr lang="fr-BE"/>
          </a:p>
        </p:txBody>
      </p:sp>
    </p:spTree>
    <p:extLst>
      <p:ext uri="{BB962C8B-B14F-4D97-AF65-F5344CB8AC3E}">
        <p14:creationId xmlns:p14="http://schemas.microsoft.com/office/powerpoint/2010/main" val="34276764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D705FD7-9AD9-4157-BA25-AA32D1294331}"/>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endParaRPr lang="fr-BE"/>
          </a:p>
        </p:txBody>
      </p:sp>
      <p:sp>
        <p:nvSpPr>
          <p:cNvPr id="3" name="Espace réservé pour une image  2">
            <a:extLst>
              <a:ext uri="{FF2B5EF4-FFF2-40B4-BE49-F238E27FC236}">
                <a16:creationId xmlns:a16="http://schemas.microsoft.com/office/drawing/2014/main" id="{A30200BB-FADB-4105-95FE-C63FDCB4098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BE"/>
          </a:p>
        </p:txBody>
      </p:sp>
      <p:sp>
        <p:nvSpPr>
          <p:cNvPr id="4" name="Espace réservé du texte 3">
            <a:extLst>
              <a:ext uri="{FF2B5EF4-FFF2-40B4-BE49-F238E27FC236}">
                <a16:creationId xmlns:a16="http://schemas.microsoft.com/office/drawing/2014/main" id="{EEE84AE6-3C55-435B-BDA7-78D5D879FCA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CD3BAD65-0424-4428-9083-4D33CA617353}"/>
              </a:ext>
            </a:extLst>
          </p:cNvPr>
          <p:cNvSpPr>
            <a:spLocks noGrp="1"/>
          </p:cNvSpPr>
          <p:nvPr>
            <p:ph type="dt" sz="half" idx="10"/>
          </p:nvPr>
        </p:nvSpPr>
        <p:spPr/>
        <p:txBody>
          <a:bodyPr/>
          <a:lstStyle/>
          <a:p>
            <a:r>
              <a:rPr lang="fr-FR"/>
              <a:t>28-08-2019</a:t>
            </a:r>
            <a:endParaRPr lang="fr-BE"/>
          </a:p>
        </p:txBody>
      </p:sp>
      <p:sp>
        <p:nvSpPr>
          <p:cNvPr id="6" name="Espace réservé du pied de page 5">
            <a:extLst>
              <a:ext uri="{FF2B5EF4-FFF2-40B4-BE49-F238E27FC236}">
                <a16:creationId xmlns:a16="http://schemas.microsoft.com/office/drawing/2014/main" id="{36C52C55-0B67-47D2-9FFB-3E1C20662386}"/>
              </a:ext>
            </a:extLst>
          </p:cNvPr>
          <p:cNvSpPr>
            <a:spLocks noGrp="1"/>
          </p:cNvSpPr>
          <p:nvPr>
            <p:ph type="ftr" sz="quarter" idx="11"/>
          </p:nvPr>
        </p:nvSpPr>
        <p:spPr/>
        <p:txBody>
          <a:bodyPr/>
          <a:lstStyle/>
          <a:p>
            <a:r>
              <a:rPr lang="fr-BE"/>
              <a:t>ROMBAUX Michaël - IG CHARLEROI</a:t>
            </a:r>
          </a:p>
        </p:txBody>
      </p:sp>
      <p:sp>
        <p:nvSpPr>
          <p:cNvPr id="7" name="Espace réservé du numéro de diapositive 6">
            <a:extLst>
              <a:ext uri="{FF2B5EF4-FFF2-40B4-BE49-F238E27FC236}">
                <a16:creationId xmlns:a16="http://schemas.microsoft.com/office/drawing/2014/main" id="{6079939D-A772-4F2B-BC3D-D56346FE0ADA}"/>
              </a:ext>
            </a:extLst>
          </p:cNvPr>
          <p:cNvSpPr>
            <a:spLocks noGrp="1"/>
          </p:cNvSpPr>
          <p:nvPr>
            <p:ph type="sldNum" sz="quarter" idx="12"/>
          </p:nvPr>
        </p:nvSpPr>
        <p:spPr/>
        <p:txBody>
          <a:bodyPr/>
          <a:lstStyle/>
          <a:p>
            <a:fld id="{9350655B-B394-4670-AE82-A64F671D6FCB}" type="slidenum">
              <a:rPr lang="fr-BE" smtClean="0"/>
              <a:t>‹N°›</a:t>
            </a:fld>
            <a:endParaRPr lang="fr-BE"/>
          </a:p>
        </p:txBody>
      </p:sp>
    </p:spTree>
    <p:extLst>
      <p:ext uri="{BB962C8B-B14F-4D97-AF65-F5344CB8AC3E}">
        <p14:creationId xmlns:p14="http://schemas.microsoft.com/office/powerpoint/2010/main" val="14333610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21000"/>
            <a:lum/>
          </a:blip>
          <a:srcRect/>
          <a:stretch>
            <a:fillRect/>
          </a:stretch>
        </a:blipFill>
        <a:effectLst/>
      </p:bgPr>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9D70CFBA-77C9-444B-A66A-EF9201AA7B6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endParaRPr lang="fr-BE"/>
          </a:p>
        </p:txBody>
      </p:sp>
      <p:sp>
        <p:nvSpPr>
          <p:cNvPr id="3" name="Espace réservé du texte 2">
            <a:extLst>
              <a:ext uri="{FF2B5EF4-FFF2-40B4-BE49-F238E27FC236}">
                <a16:creationId xmlns:a16="http://schemas.microsoft.com/office/drawing/2014/main" id="{81D18F03-F7E0-4320-BC38-1AAF9A4DA66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fr-BE" dirty="0"/>
          </a:p>
        </p:txBody>
      </p:sp>
      <p:sp>
        <p:nvSpPr>
          <p:cNvPr id="4" name="Espace réservé de la date 3">
            <a:extLst>
              <a:ext uri="{FF2B5EF4-FFF2-40B4-BE49-F238E27FC236}">
                <a16:creationId xmlns:a16="http://schemas.microsoft.com/office/drawing/2014/main" id="{0EF31906-8B95-495F-B53D-D258A5B7C6B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solidFill>
              </a:defRPr>
            </a:lvl1pPr>
          </a:lstStyle>
          <a:p>
            <a:r>
              <a:rPr lang="fr-FR"/>
              <a:t>28-08-2019</a:t>
            </a:r>
            <a:endParaRPr lang="fr-BE" dirty="0"/>
          </a:p>
        </p:txBody>
      </p:sp>
      <p:sp>
        <p:nvSpPr>
          <p:cNvPr id="5" name="Espace réservé du pied de page 4">
            <a:extLst>
              <a:ext uri="{FF2B5EF4-FFF2-40B4-BE49-F238E27FC236}">
                <a16:creationId xmlns:a16="http://schemas.microsoft.com/office/drawing/2014/main" id="{74AECAD3-C514-4257-BC35-E4891AF8376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fr-BE"/>
              <a:t>ROMBAUX Michaël - IG CHARLEROI</a:t>
            </a:r>
          </a:p>
        </p:txBody>
      </p:sp>
      <p:sp>
        <p:nvSpPr>
          <p:cNvPr id="6" name="Espace réservé du numéro de diapositive 5">
            <a:extLst>
              <a:ext uri="{FF2B5EF4-FFF2-40B4-BE49-F238E27FC236}">
                <a16:creationId xmlns:a16="http://schemas.microsoft.com/office/drawing/2014/main" id="{7A593369-2D35-4F66-8384-A755039E4AE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350655B-B394-4670-AE82-A64F671D6FCB}" type="slidenum">
              <a:rPr lang="fr-BE" smtClean="0"/>
              <a:t>‹N°›</a:t>
            </a:fld>
            <a:endParaRPr lang="fr-BE"/>
          </a:p>
        </p:txBody>
      </p:sp>
    </p:spTree>
    <p:extLst>
      <p:ext uri="{BB962C8B-B14F-4D97-AF65-F5344CB8AC3E}">
        <p14:creationId xmlns:p14="http://schemas.microsoft.com/office/powerpoint/2010/main" val="228924598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jpe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jpeg"/></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slideLayout" Target="../slideLayouts/slideLayout2.xml"/><Relationship Id="rId7" Type="http://schemas.openxmlformats.org/officeDocument/2006/relationships/image" Target="../media/image29.png"/><Relationship Id="rId2" Type="http://schemas.openxmlformats.org/officeDocument/2006/relationships/video" Target="../media/media1.avi"/><Relationship Id="rId1" Type="http://schemas.microsoft.com/office/2007/relationships/media" Target="../media/media1.avi"/><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 Id="rId9" Type="http://schemas.openxmlformats.org/officeDocument/2006/relationships/image" Target="../media/image3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2220686" y="1964581"/>
            <a:ext cx="7016620" cy="2264047"/>
          </a:xfrm>
          <a:noFill/>
          <a:effectLst>
            <a:softEdge rad="12700"/>
          </a:effectLst>
        </p:spPr>
        <p:txBody>
          <a:bodyPr>
            <a:noAutofit/>
          </a:bodyPr>
          <a:lstStyle/>
          <a:p>
            <a:r>
              <a:rPr lang="fr-BE" sz="5400" b="1" dirty="0">
                <a:solidFill>
                  <a:schemeClr val="accent1">
                    <a:lumMod val="75000"/>
                  </a:schemeClr>
                </a:solidFill>
                <a:effectLst>
                  <a:outerShdw blurRad="38100" dist="38100" dir="2700000" algn="tl">
                    <a:srgbClr val="000000">
                      <a:alpha val="43137"/>
                    </a:srgbClr>
                  </a:outerShdw>
                </a:effectLst>
              </a:rPr>
              <a:t>Apprendre à collaborer </a:t>
            </a:r>
            <a:br>
              <a:rPr lang="fr-BE" sz="5400" b="1" dirty="0">
                <a:solidFill>
                  <a:schemeClr val="accent1">
                    <a:lumMod val="75000"/>
                  </a:schemeClr>
                </a:solidFill>
                <a:effectLst>
                  <a:outerShdw blurRad="38100" dist="38100" dir="2700000" algn="tl">
                    <a:srgbClr val="000000">
                      <a:alpha val="43137"/>
                    </a:srgbClr>
                  </a:outerShdw>
                </a:effectLst>
              </a:rPr>
            </a:br>
            <a:r>
              <a:rPr lang="fr-BE" sz="5400" b="1" dirty="0">
                <a:solidFill>
                  <a:schemeClr val="accent1">
                    <a:lumMod val="75000"/>
                  </a:schemeClr>
                </a:solidFill>
                <a:effectLst>
                  <a:outerShdw blurRad="38100" dist="38100" dir="2700000" algn="tl">
                    <a:srgbClr val="000000">
                      <a:alpha val="43137"/>
                    </a:srgbClr>
                  </a:outerShdw>
                </a:effectLst>
              </a:rPr>
              <a:t>par le langage et la vision</a:t>
            </a:r>
          </a:p>
        </p:txBody>
      </p: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a:t>28-08-2019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p:txBody>
          <a:bodyPr/>
          <a:lstStyle/>
          <a:p>
            <a:r>
              <a:rPr lang="fr-BE" dirty="0"/>
              <a:t>ROMBAUX Michaël - IG CHARLEROI</a:t>
            </a:r>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1</a:t>
            </a:fld>
            <a:endParaRPr lang="fr-BE" dirty="0"/>
          </a:p>
        </p:txBody>
      </p:sp>
      <p:cxnSp>
        <p:nvCxnSpPr>
          <p:cNvPr id="22" name="Connecteur droit 21">
            <a:extLst>
              <a:ext uri="{FF2B5EF4-FFF2-40B4-BE49-F238E27FC236}">
                <a16:creationId xmlns:a16="http://schemas.microsoft.com/office/drawing/2014/main" id="{8EB43B94-9193-4AF4-A812-FBD98C603E71}"/>
              </a:ext>
            </a:extLst>
          </p:cNvPr>
          <p:cNvCxnSpPr/>
          <p:nvPr/>
        </p:nvCxnSpPr>
        <p:spPr>
          <a:xfrm>
            <a:off x="157065" y="5803641"/>
            <a:ext cx="11877869" cy="0"/>
          </a:xfrm>
          <a:prstGeom prst="line">
            <a:avLst/>
          </a:prstGeom>
          <a:ln w="50800">
            <a:gradFill flip="none" rotWithShape="1">
              <a:gsLst>
                <a:gs pos="0">
                  <a:schemeClr val="bg1">
                    <a:lumMod val="50000"/>
                  </a:schemeClr>
                </a:gs>
                <a:gs pos="38000">
                  <a:schemeClr val="accent1">
                    <a:lumMod val="45000"/>
                    <a:lumOff val="55000"/>
                  </a:schemeClr>
                </a:gs>
                <a:gs pos="77000">
                  <a:schemeClr val="accent1">
                    <a:lumMod val="45000"/>
                    <a:lumOff val="55000"/>
                  </a:schemeClr>
                </a:gs>
                <a:gs pos="100000">
                  <a:schemeClr val="accent1">
                    <a:lumMod val="30000"/>
                    <a:lumOff val="7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2" name="ZoneTexte 1">
            <a:extLst>
              <a:ext uri="{FF2B5EF4-FFF2-40B4-BE49-F238E27FC236}">
                <a16:creationId xmlns:a16="http://schemas.microsoft.com/office/drawing/2014/main" id="{35F5C97F-B907-44D9-B986-811D6759C8B4}"/>
              </a:ext>
            </a:extLst>
          </p:cNvPr>
          <p:cNvSpPr txBox="1"/>
          <p:nvPr/>
        </p:nvSpPr>
        <p:spPr>
          <a:xfrm>
            <a:off x="552892" y="4228628"/>
            <a:ext cx="5688420" cy="1200329"/>
          </a:xfrm>
          <a:prstGeom prst="rect">
            <a:avLst/>
          </a:prstGeom>
          <a:noFill/>
        </p:spPr>
        <p:txBody>
          <a:bodyPr wrap="square" rtlCol="0">
            <a:spAutoFit/>
          </a:bodyPr>
          <a:lstStyle/>
          <a:p>
            <a:r>
              <a:rPr lang="fr-BE" sz="2400" b="1" dirty="0">
                <a:solidFill>
                  <a:schemeClr val="accent1">
                    <a:lumMod val="75000"/>
                  </a:schemeClr>
                </a:solidFill>
                <a:effectLst>
                  <a:outerShdw blurRad="38100" dist="38100" dir="2700000" algn="tl">
                    <a:srgbClr val="000000">
                      <a:alpha val="43137"/>
                    </a:srgbClr>
                  </a:outerShdw>
                </a:effectLst>
                <a:latin typeface="+mj-lt"/>
                <a:ea typeface="+mj-ea"/>
                <a:cs typeface="+mj-cs"/>
              </a:rPr>
              <a:t>Promoteur : DUTOIT Thierry</a:t>
            </a:r>
          </a:p>
          <a:p>
            <a:r>
              <a:rPr lang="fr-BE" sz="2400" b="1" dirty="0" err="1">
                <a:solidFill>
                  <a:schemeClr val="accent1">
                    <a:lumMod val="75000"/>
                  </a:schemeClr>
                </a:solidFill>
                <a:effectLst>
                  <a:outerShdw blurRad="38100" dist="38100" dir="2700000" algn="tl">
                    <a:srgbClr val="000000">
                      <a:alpha val="43137"/>
                    </a:srgbClr>
                  </a:outerShdw>
                </a:effectLst>
                <a:latin typeface="+mj-lt"/>
                <a:ea typeface="+mj-ea"/>
                <a:cs typeface="+mj-cs"/>
              </a:rPr>
              <a:t>Co-Promoteur</a:t>
            </a:r>
            <a:r>
              <a:rPr lang="fr-BE" sz="2400" b="1" dirty="0">
                <a:solidFill>
                  <a:schemeClr val="accent1">
                    <a:lumMod val="75000"/>
                  </a:schemeClr>
                </a:solidFill>
                <a:effectLst>
                  <a:outerShdw blurRad="38100" dist="38100" dir="2700000" algn="tl">
                    <a:srgbClr val="000000">
                      <a:alpha val="43137"/>
                    </a:srgbClr>
                  </a:outerShdw>
                </a:effectLst>
                <a:latin typeface="+mj-lt"/>
                <a:ea typeface="+mj-ea"/>
                <a:cs typeface="+mj-cs"/>
              </a:rPr>
              <a:t> : DELBROUCK Jean-Benoît</a:t>
            </a:r>
          </a:p>
          <a:p>
            <a:r>
              <a:rPr lang="fr-BE" sz="2400" b="1" dirty="0">
                <a:solidFill>
                  <a:schemeClr val="accent1">
                    <a:lumMod val="75000"/>
                  </a:schemeClr>
                </a:solidFill>
                <a:effectLst>
                  <a:outerShdw blurRad="38100" dist="38100" dir="2700000" algn="tl">
                    <a:srgbClr val="000000">
                      <a:alpha val="43137"/>
                    </a:srgbClr>
                  </a:outerShdw>
                </a:effectLst>
                <a:latin typeface="+mj-lt"/>
                <a:ea typeface="+mj-ea"/>
                <a:cs typeface="+mj-cs"/>
              </a:rPr>
              <a:t>	           	 DUPONT Stéphane</a:t>
            </a:r>
          </a:p>
        </p:txBody>
      </p:sp>
    </p:spTree>
    <p:extLst>
      <p:ext uri="{BB962C8B-B14F-4D97-AF65-F5344CB8AC3E}">
        <p14:creationId xmlns:p14="http://schemas.microsoft.com/office/powerpoint/2010/main" val="2819193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637446" y="99455"/>
            <a:ext cx="7099040"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Introduction</a:t>
            </a:r>
          </a:p>
        </p:txBody>
      </p:sp>
      <p:cxnSp>
        <p:nvCxnSpPr>
          <p:cNvPr id="11" name="Connecteur droit 10">
            <a:extLst>
              <a:ext uri="{FF2B5EF4-FFF2-40B4-BE49-F238E27FC236}">
                <a16:creationId xmlns:a16="http://schemas.microsoft.com/office/drawing/2014/main" id="{53B3DD2F-AE09-4031-828A-B4E8961CE168}"/>
              </a:ext>
            </a:extLst>
          </p:cNvPr>
          <p:cNvCxnSpPr/>
          <p:nvPr/>
        </p:nvCxnSpPr>
        <p:spPr>
          <a:xfrm>
            <a:off x="157065" y="5803641"/>
            <a:ext cx="11877869" cy="0"/>
          </a:xfrm>
          <a:prstGeom prst="line">
            <a:avLst/>
          </a:prstGeom>
          <a:ln w="50800">
            <a:gradFill flip="none" rotWithShape="1">
              <a:gsLst>
                <a:gs pos="0">
                  <a:schemeClr val="bg1">
                    <a:lumMod val="50000"/>
                  </a:schemeClr>
                </a:gs>
                <a:gs pos="38000">
                  <a:schemeClr val="accent1">
                    <a:lumMod val="45000"/>
                    <a:lumOff val="55000"/>
                  </a:schemeClr>
                </a:gs>
                <a:gs pos="77000">
                  <a:schemeClr val="accent1">
                    <a:lumMod val="45000"/>
                    <a:lumOff val="55000"/>
                  </a:schemeClr>
                </a:gs>
                <a:gs pos="100000">
                  <a:schemeClr val="accent1">
                    <a:lumMod val="30000"/>
                    <a:lumOff val="7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a:t>28-08-2019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p:txBody>
          <a:bodyPr/>
          <a:lstStyle/>
          <a:p>
            <a:r>
              <a:rPr lang="fr-BE"/>
              <a:t>ROMBAUX Michaël - IG CHARLEROI</a:t>
            </a:r>
            <a:endParaRPr lang="fr-BE" dirty="0"/>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10</a:t>
            </a:fld>
            <a:endParaRPr lang="fr-BE" dirty="0"/>
          </a:p>
        </p:txBody>
      </p:sp>
      <p:sp>
        <p:nvSpPr>
          <p:cNvPr id="10" name="Rectangle 64">
            <a:extLst>
              <a:ext uri="{FF2B5EF4-FFF2-40B4-BE49-F238E27FC236}">
                <a16:creationId xmlns:a16="http://schemas.microsoft.com/office/drawing/2014/main" id="{C2C992F5-5F97-4F09-BC3B-F0334C5BF37A}"/>
              </a:ext>
            </a:extLst>
          </p:cNvPr>
          <p:cNvSpPr>
            <a:spLocks noChangeArrowheads="1"/>
          </p:cNvSpPr>
          <p:nvPr/>
        </p:nvSpPr>
        <p:spPr bwMode="auto">
          <a:xfrm>
            <a:off x="781437" y="1510803"/>
            <a:ext cx="11410563" cy="3046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285750" lvl="0" indent="-285750" eaLnBrk="0" fontAlgn="base" hangingPunct="0">
              <a:spcBef>
                <a:spcPct val="0"/>
              </a:spcBef>
              <a:spcAft>
                <a:spcPct val="0"/>
              </a:spcAft>
              <a:buFont typeface="Wingdings" panose="05000000000000000000" pitchFamily="2" charset="2"/>
              <a:buChar char="q"/>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Apprentissage supervisé et non supervisé</a:t>
            </a:r>
          </a:p>
          <a:p>
            <a:pPr marL="285750" lvl="0" indent="-28575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lvl="0" eaLnBrk="0" fontAlgn="base" hangingPunct="0">
              <a:spcBef>
                <a:spcPct val="0"/>
              </a:spcBef>
              <a:spcAft>
                <a:spcPct val="0"/>
              </a:spcAft>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a:t>
            </a:r>
            <a:r>
              <a:rPr lang="fr-BE" altLang="fr-FR" sz="2400" u="sng"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Supervisé					Non-supervisé</a:t>
            </a:r>
          </a:p>
          <a:p>
            <a:pPr lvl="0" eaLnBrk="0" fontAlgn="base" hangingPunct="0">
              <a:spcBef>
                <a:spcPct val="0"/>
              </a:spcBef>
              <a:spcAft>
                <a:spcPct val="0"/>
              </a:spcAft>
            </a:pPr>
            <a:endParaRPr lang="fr-BE" altLang="fr-FR" sz="2400" u="sng"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lvl="0" eaLnBrk="0" fontAlgn="base" hangingPunct="0">
              <a:spcBef>
                <a:spcPct val="0"/>
              </a:spcBef>
              <a:spcAft>
                <a:spcPct val="0"/>
              </a:spcAft>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Entrées annotées - Labélisées	Entrées non labellisées			</a:t>
            </a:r>
          </a:p>
          <a:p>
            <a:pPr lvl="0" eaLnBrk="0" fontAlgn="base" hangingPunct="0">
              <a:spcBef>
                <a:spcPct val="0"/>
              </a:spcBef>
              <a:spcAft>
                <a:spcPct val="0"/>
              </a:spcAft>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Classification				Extraction de données descriptive</a:t>
            </a:r>
          </a:p>
          <a:p>
            <a:pPr lvl="0" eaLnBrk="0" fontAlgn="base" hangingPunct="0">
              <a:spcBef>
                <a:spcPct val="0"/>
              </a:spcBef>
              <a:spcAft>
                <a:spcPct val="0"/>
              </a:spcAft>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Segmentation				(Organisation des données </a:t>
            </a:r>
            <a:r>
              <a:rPr lang="fr-BE" altLang="fr-FR" sz="2400" dirty="0" err="1">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himself</a:t>
            </a: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a:t>
            </a:r>
          </a:p>
          <a:p>
            <a:pPr lvl="0" eaLnBrk="0" fontAlgn="base" hangingPunct="0">
              <a:spcBef>
                <a:spcPct val="0"/>
              </a:spcBef>
              <a:spcAft>
                <a:spcPct val="0"/>
              </a:spcAft>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Prédictions</a:t>
            </a:r>
          </a:p>
        </p:txBody>
      </p:sp>
    </p:spTree>
    <p:extLst>
      <p:ext uri="{BB962C8B-B14F-4D97-AF65-F5344CB8AC3E}">
        <p14:creationId xmlns:p14="http://schemas.microsoft.com/office/powerpoint/2010/main" val="1150093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79" y="1"/>
            <a:ext cx="8976049"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Les réseaux de neurones - GAN</a:t>
            </a:r>
          </a:p>
        </p:txBody>
      </p:sp>
      <p:cxnSp>
        <p:nvCxnSpPr>
          <p:cNvPr id="11" name="Connecteur droit 10">
            <a:extLst>
              <a:ext uri="{FF2B5EF4-FFF2-40B4-BE49-F238E27FC236}">
                <a16:creationId xmlns:a16="http://schemas.microsoft.com/office/drawing/2014/main" id="{53B3DD2F-AE09-4031-828A-B4E8961CE168}"/>
              </a:ext>
            </a:extLst>
          </p:cNvPr>
          <p:cNvCxnSpPr/>
          <p:nvPr/>
        </p:nvCxnSpPr>
        <p:spPr>
          <a:xfrm>
            <a:off x="157065" y="5803641"/>
            <a:ext cx="11877869" cy="0"/>
          </a:xfrm>
          <a:prstGeom prst="line">
            <a:avLst/>
          </a:prstGeom>
          <a:ln w="50800">
            <a:gradFill flip="none" rotWithShape="1">
              <a:gsLst>
                <a:gs pos="0">
                  <a:schemeClr val="bg1">
                    <a:lumMod val="50000"/>
                  </a:schemeClr>
                </a:gs>
                <a:gs pos="38000">
                  <a:schemeClr val="accent1">
                    <a:lumMod val="45000"/>
                    <a:lumOff val="55000"/>
                  </a:schemeClr>
                </a:gs>
                <a:gs pos="77000">
                  <a:schemeClr val="accent1">
                    <a:lumMod val="45000"/>
                    <a:lumOff val="55000"/>
                  </a:schemeClr>
                </a:gs>
                <a:gs pos="100000">
                  <a:schemeClr val="accent1">
                    <a:lumMod val="30000"/>
                    <a:lumOff val="7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a:t>28-08-2019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p:txBody>
          <a:bodyPr/>
          <a:lstStyle/>
          <a:p>
            <a:r>
              <a:rPr lang="fr-BE"/>
              <a:t>ROMBAUX Michaël - IG CHARLEROI</a:t>
            </a:r>
            <a:endParaRPr lang="fr-BE" dirty="0"/>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11</a:t>
            </a:fld>
            <a:endParaRPr lang="fr-BE" dirty="0"/>
          </a:p>
        </p:txBody>
      </p:sp>
      <p:sp>
        <p:nvSpPr>
          <p:cNvPr id="2057" name="Rectangle 54">
            <a:extLst>
              <a:ext uri="{FF2B5EF4-FFF2-40B4-BE49-F238E27FC236}">
                <a16:creationId xmlns:a16="http://schemas.microsoft.com/office/drawing/2014/main" id="{D601683B-98A2-4199-BFCC-2A84D41164D5}"/>
              </a:ext>
            </a:extLst>
          </p:cNvPr>
          <p:cNvSpPr>
            <a:spLocks noChangeArrowheads="1"/>
          </p:cNvSpPr>
          <p:nvPr/>
        </p:nvSpPr>
        <p:spPr bwMode="auto">
          <a:xfrm>
            <a:off x="304800" y="14012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58" name="Rectangle 55">
            <a:extLst>
              <a:ext uri="{FF2B5EF4-FFF2-40B4-BE49-F238E27FC236}">
                <a16:creationId xmlns:a16="http://schemas.microsoft.com/office/drawing/2014/main" id="{A78158CE-C9E9-4808-B773-C01D500E742C}"/>
              </a:ext>
            </a:extLst>
          </p:cNvPr>
          <p:cNvSpPr>
            <a:spLocks noChangeArrowheads="1"/>
          </p:cNvSpPr>
          <p:nvPr/>
        </p:nvSpPr>
        <p:spPr bwMode="auto">
          <a:xfrm>
            <a:off x="304800" y="18584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60" name="Rectangle 57">
            <a:extLst>
              <a:ext uri="{FF2B5EF4-FFF2-40B4-BE49-F238E27FC236}">
                <a16:creationId xmlns:a16="http://schemas.microsoft.com/office/drawing/2014/main" id="{90B5CCA3-A1A8-4B43-BEBD-E500C68F3F81}"/>
              </a:ext>
            </a:extLst>
          </p:cNvPr>
          <p:cNvSpPr>
            <a:spLocks noChangeArrowheads="1"/>
          </p:cNvSpPr>
          <p:nvPr/>
        </p:nvSpPr>
        <p:spPr bwMode="auto">
          <a:xfrm>
            <a:off x="304800" y="2315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064" name="Rectangle 64">
            <a:extLst>
              <a:ext uri="{FF2B5EF4-FFF2-40B4-BE49-F238E27FC236}">
                <a16:creationId xmlns:a16="http://schemas.microsoft.com/office/drawing/2014/main" id="{D196A0E6-8D88-4CF9-9FF7-FFB2A9AE6C0B}"/>
              </a:ext>
            </a:extLst>
          </p:cNvPr>
          <p:cNvSpPr>
            <a:spLocks noChangeArrowheads="1"/>
          </p:cNvSpPr>
          <p:nvPr/>
        </p:nvSpPr>
        <p:spPr bwMode="auto">
          <a:xfrm>
            <a:off x="304800" y="1529188"/>
            <a:ext cx="11080101" cy="5262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342900" indent="-342900" eaLnBrk="0" fontAlgn="base" hangingPunct="0">
              <a:spcBef>
                <a:spcPct val="0"/>
              </a:spcBef>
              <a:spcAft>
                <a:spcPct val="0"/>
              </a:spcAft>
              <a:buFont typeface="Wingdings" panose="05000000000000000000" pitchFamily="2" charset="2"/>
              <a:buChar char="Ø"/>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Réseau conçu pour faire des imitations des données ou d’images</a:t>
            </a:r>
          </a:p>
          <a:p>
            <a:pPr marL="342900" indent="-342900" eaLnBrk="0" fontAlgn="base" hangingPunct="0">
              <a:spcBef>
                <a:spcPct val="0"/>
              </a:spcBef>
              <a:spcAft>
                <a:spcPct val="0"/>
              </a:spcAft>
              <a:buFont typeface="Wingdings" panose="05000000000000000000" pitchFamily="2" charset="2"/>
              <a:buChar char="Ø"/>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marL="342900" indent="-342900" eaLnBrk="0" fontAlgn="base" hangingPunct="0">
              <a:spcBef>
                <a:spcPct val="0"/>
              </a:spcBef>
              <a:spcAft>
                <a:spcPct val="0"/>
              </a:spcAft>
              <a:buFont typeface="Wingdings" panose="05000000000000000000" pitchFamily="2" charset="2"/>
              <a:buChar char="Ø"/>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Apprentissage non-supervisé =&gt; aucun contrôle sur les outputs</a:t>
            </a:r>
          </a:p>
          <a:p>
            <a:pPr marL="342900" lvl="0" indent="-342900" eaLnBrk="0" fontAlgn="base" hangingPunct="0">
              <a:spcBef>
                <a:spcPct val="0"/>
              </a:spcBef>
              <a:spcAft>
                <a:spcPct val="0"/>
              </a:spcAft>
              <a:buFont typeface="Wingdings" panose="05000000000000000000" pitchFamily="2" charset="2"/>
              <a:buChar char="Ø"/>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marL="342900" lvl="0" indent="-342900" eaLnBrk="0" fontAlgn="base" hangingPunct="0">
              <a:spcBef>
                <a:spcPct val="0"/>
              </a:spcBef>
              <a:spcAft>
                <a:spcPct val="0"/>
              </a:spcAft>
              <a:buFont typeface="Wingdings" panose="05000000000000000000" pitchFamily="2" charset="2"/>
              <a:buChar char="Ø"/>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Principe d’une compétition entre 1 discriminateur et 1 générateur</a:t>
            </a:r>
          </a:p>
          <a:p>
            <a:pPr marL="342900" lvl="0" indent="-342900" eaLnBrk="0" fontAlgn="base" hangingPunct="0">
              <a:spcBef>
                <a:spcPct val="0"/>
              </a:spcBef>
              <a:spcAft>
                <a:spcPct val="0"/>
              </a:spcAft>
              <a:buFont typeface="Wingdings" panose="05000000000000000000" pitchFamily="2" charset="2"/>
              <a:buChar char="Ø"/>
            </a:pPr>
            <a:endParaRPr lang="fr-BE" sz="2400" dirty="0"/>
          </a:p>
          <a:p>
            <a:pPr marL="1257300" lvl="2" indent="-342900" eaLnBrk="0" fontAlgn="base" hangingPunct="0">
              <a:spcBef>
                <a:spcPct val="0"/>
              </a:spcBef>
              <a:spcAft>
                <a:spcPct val="0"/>
              </a:spcAft>
              <a:buFont typeface="Wingdings" panose="05000000000000000000" pitchFamily="2" charset="2"/>
              <a:buChar char="ü"/>
            </a:pPr>
            <a:r>
              <a:rPr lang="fr-BE" altLang="fr-FR" sz="2400" dirty="0">
                <a:solidFill>
                  <a:schemeClr val="accent1">
                    <a:lumMod val="50000"/>
                  </a:schemeClr>
                </a:solidFill>
                <a:latin typeface="Verdana" panose="020B0604030504040204" pitchFamily="34" charset="0"/>
                <a:cs typeface="Times New Roman" panose="02020603050405020304" pitchFamily="18" charset="0"/>
              </a:rPr>
              <a:t> Input du générateur (</a:t>
            </a:r>
            <a:r>
              <a:rPr lang="fr-BE" altLang="fr-FR" sz="2400" dirty="0" err="1">
                <a:solidFill>
                  <a:schemeClr val="accent1">
                    <a:lumMod val="50000"/>
                  </a:schemeClr>
                </a:solidFill>
                <a:latin typeface="Verdana" panose="020B0604030504040204" pitchFamily="34" charset="0"/>
                <a:cs typeface="Times New Roman" panose="02020603050405020304" pitchFamily="18" charset="0"/>
              </a:rPr>
              <a:t>Random</a:t>
            </a:r>
            <a:r>
              <a:rPr lang="fr-BE" altLang="fr-FR" sz="2400" dirty="0">
                <a:solidFill>
                  <a:schemeClr val="accent1">
                    <a:lumMod val="50000"/>
                  </a:schemeClr>
                </a:solidFill>
                <a:latin typeface="Verdana" panose="020B0604030504040204" pitchFamily="34" charset="0"/>
                <a:cs typeface="Times New Roman" panose="02020603050405020304" pitchFamily="18" charset="0"/>
              </a:rPr>
              <a:t> Noise)</a:t>
            </a:r>
          </a:p>
          <a:p>
            <a:pPr marL="1257300" lvl="2" indent="-342900" eaLnBrk="0" fontAlgn="base" hangingPunct="0">
              <a:spcBef>
                <a:spcPct val="0"/>
              </a:spcBef>
              <a:spcAft>
                <a:spcPct val="0"/>
              </a:spcAft>
              <a:buFont typeface="Wingdings" panose="05000000000000000000" pitchFamily="2" charset="2"/>
              <a:buChar char="ü"/>
            </a:pPr>
            <a:r>
              <a:rPr lang="fr-BE" altLang="fr-FR" sz="2400" dirty="0">
                <a:solidFill>
                  <a:schemeClr val="accent1">
                    <a:lumMod val="50000"/>
                  </a:schemeClr>
                </a:solidFill>
                <a:latin typeface="Verdana" panose="020B0604030504040204" pitchFamily="34" charset="0"/>
                <a:cs typeface="Times New Roman" panose="02020603050405020304" pitchFamily="18" charset="0"/>
              </a:rPr>
              <a:t> Input du discriminateur (Dataset ou images G(x))</a:t>
            </a:r>
          </a:p>
          <a:p>
            <a:pPr marL="1257300" lvl="2" indent="-342900" eaLnBrk="0" fontAlgn="base" hangingPunct="0">
              <a:spcBef>
                <a:spcPct val="0"/>
              </a:spcBef>
              <a:spcAft>
                <a:spcPct val="0"/>
              </a:spcAft>
              <a:buFont typeface="Wingdings" panose="05000000000000000000" pitchFamily="2" charset="2"/>
              <a:buChar char="ü"/>
            </a:pPr>
            <a:r>
              <a:rPr lang="fr-BE" sz="2400" dirty="0">
                <a:solidFill>
                  <a:schemeClr val="accent1">
                    <a:lumMod val="50000"/>
                  </a:schemeClr>
                </a:solidFill>
                <a:latin typeface="Verdana" panose="020B0604030504040204" pitchFamily="34" charset="0"/>
                <a:cs typeface="Times New Roman" panose="02020603050405020304" pitchFamily="18" charset="0"/>
              </a:rPr>
              <a:t> Principe de rétropropagation</a:t>
            </a:r>
            <a:r>
              <a:rPr lang="fr-BE" altLang="fr-FR" sz="2400" dirty="0">
                <a:solidFill>
                  <a:schemeClr val="accent1">
                    <a:lumMod val="50000"/>
                  </a:schemeClr>
                </a:solidFill>
                <a:latin typeface="Verdana" panose="020B0604030504040204" pitchFamily="34" charset="0"/>
                <a:cs typeface="Times New Roman" panose="02020603050405020304" pitchFamily="18" charset="0"/>
              </a:rPr>
              <a:t> (min fct </a:t>
            </a:r>
            <a:r>
              <a:rPr lang="fr-BE" altLang="fr-FR" sz="2400" dirty="0" err="1">
                <a:solidFill>
                  <a:schemeClr val="accent1">
                    <a:lumMod val="50000"/>
                  </a:schemeClr>
                </a:solidFill>
                <a:latin typeface="Verdana" panose="020B0604030504040204" pitchFamily="34" charset="0"/>
                <a:cs typeface="Times New Roman" panose="02020603050405020304" pitchFamily="18" charset="0"/>
              </a:rPr>
              <a:t>obj</a:t>
            </a:r>
            <a:r>
              <a:rPr lang="fr-BE" altLang="fr-FR" sz="2400" dirty="0">
                <a:solidFill>
                  <a:schemeClr val="accent1">
                    <a:lumMod val="50000"/>
                  </a:schemeClr>
                </a:solidFill>
                <a:latin typeface="Verdana" panose="020B0604030504040204" pitchFamily="34" charset="0"/>
                <a:cs typeface="Times New Roman" panose="02020603050405020304" pitchFamily="18" charset="0"/>
              </a:rPr>
              <a:t> ou </a:t>
            </a:r>
            <a:r>
              <a:rPr lang="fr-BE" altLang="fr-FR" sz="2400" dirty="0" err="1">
                <a:solidFill>
                  <a:schemeClr val="accent1">
                    <a:lumMod val="50000"/>
                  </a:schemeClr>
                </a:solidFill>
                <a:latin typeface="Verdana" panose="020B0604030504040204" pitchFamily="34" charset="0"/>
                <a:cs typeface="Times New Roman" panose="02020603050405020304" pitchFamily="18" charset="0"/>
              </a:rPr>
              <a:t>Loss</a:t>
            </a:r>
            <a:r>
              <a:rPr lang="fr-BE" altLang="fr-FR" sz="2400" dirty="0">
                <a:solidFill>
                  <a:schemeClr val="accent1">
                    <a:lumMod val="50000"/>
                  </a:schemeClr>
                </a:solidFill>
                <a:latin typeface="Verdana" panose="020B0604030504040204" pitchFamily="34" charset="0"/>
                <a:cs typeface="Times New Roman" panose="02020603050405020304" pitchFamily="18" charset="0"/>
              </a:rPr>
              <a:t> | Ax=B | algo. descente de gradient)</a:t>
            </a:r>
          </a:p>
          <a:p>
            <a:pPr marL="1257300" lvl="2" indent="-342900" eaLnBrk="0" fontAlgn="base" hangingPunct="0">
              <a:spcBef>
                <a:spcPct val="0"/>
              </a:spcBef>
              <a:spcAft>
                <a:spcPct val="0"/>
              </a:spcAft>
              <a:buFont typeface="Wingdings" panose="05000000000000000000" pitchFamily="2" charset="2"/>
              <a:buChar char="ü"/>
            </a:pPr>
            <a:r>
              <a:rPr lang="fr-BE" altLang="fr-FR" sz="2400" dirty="0">
                <a:solidFill>
                  <a:schemeClr val="accent1">
                    <a:lumMod val="50000"/>
                  </a:schemeClr>
                </a:solidFill>
                <a:latin typeface="Verdana" panose="020B0604030504040204" pitchFamily="34" charset="0"/>
                <a:cs typeface="Times New Roman" panose="02020603050405020304" pitchFamily="18" charset="0"/>
              </a:rPr>
              <a:t> Apprend les features de lui-même</a:t>
            </a:r>
          </a:p>
          <a:p>
            <a:pPr marL="1257300" lvl="2" indent="-342900" eaLnBrk="0" fontAlgn="base" hangingPunct="0">
              <a:spcBef>
                <a:spcPct val="0"/>
              </a:spcBef>
              <a:spcAft>
                <a:spcPct val="0"/>
              </a:spcAft>
              <a:buFont typeface="Wingdings" panose="05000000000000000000" pitchFamily="2" charset="2"/>
              <a:buChar char="ü"/>
            </a:pPr>
            <a:endParaRPr lang="fr-BE" altLang="fr-FR" sz="2400" dirty="0">
              <a:solidFill>
                <a:schemeClr val="accent1">
                  <a:lumMod val="50000"/>
                </a:schemeClr>
              </a:solidFill>
              <a:latin typeface="Verdana" panose="020B0604030504040204" pitchFamily="34" charset="0"/>
              <a:cs typeface="Times New Roman" panose="02020603050405020304" pitchFamily="18" charset="0"/>
            </a:endParaRPr>
          </a:p>
          <a:p>
            <a:pPr lvl="2" eaLnBrk="0" fontAlgn="base" hangingPunct="0">
              <a:spcBef>
                <a:spcPct val="0"/>
              </a:spcBef>
              <a:spcAft>
                <a:spcPct val="0"/>
              </a:spcAft>
            </a:pPr>
            <a:endParaRPr lang="fr-BE" altLang="fr-FR" sz="2400" dirty="0">
              <a:solidFill>
                <a:schemeClr val="accent1">
                  <a:lumMod val="50000"/>
                </a:schemeClr>
              </a:solidFill>
              <a:latin typeface="Verdana" panose="020B0604030504040204" pitchFamily="34" charset="0"/>
              <a:cs typeface="Times New Roman" panose="02020603050405020304" pitchFamily="18" charset="0"/>
            </a:endParaRPr>
          </a:p>
          <a:p>
            <a:pPr lvl="0" eaLnBrk="0" fontAlgn="base" hangingPunct="0">
              <a:spcBef>
                <a:spcPct val="0"/>
              </a:spcBef>
              <a:spcAft>
                <a:spcPct val="0"/>
              </a:spcAft>
            </a:pP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p:txBody>
      </p:sp>
    </p:spTree>
    <p:extLst>
      <p:ext uri="{BB962C8B-B14F-4D97-AF65-F5344CB8AC3E}">
        <p14:creationId xmlns:p14="http://schemas.microsoft.com/office/powerpoint/2010/main" val="6648221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79" y="1"/>
            <a:ext cx="8976049"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Les réseaux de neurones - GAN</a:t>
            </a:r>
          </a:p>
        </p:txBody>
      </p:sp>
      <p:cxnSp>
        <p:nvCxnSpPr>
          <p:cNvPr id="11" name="Connecteur droit 10">
            <a:extLst>
              <a:ext uri="{FF2B5EF4-FFF2-40B4-BE49-F238E27FC236}">
                <a16:creationId xmlns:a16="http://schemas.microsoft.com/office/drawing/2014/main" id="{53B3DD2F-AE09-4031-828A-B4E8961CE168}"/>
              </a:ext>
            </a:extLst>
          </p:cNvPr>
          <p:cNvCxnSpPr/>
          <p:nvPr/>
        </p:nvCxnSpPr>
        <p:spPr>
          <a:xfrm>
            <a:off x="157065" y="5803641"/>
            <a:ext cx="11877869" cy="0"/>
          </a:xfrm>
          <a:prstGeom prst="line">
            <a:avLst/>
          </a:prstGeom>
          <a:ln w="50800">
            <a:gradFill flip="none" rotWithShape="1">
              <a:gsLst>
                <a:gs pos="0">
                  <a:schemeClr val="bg1">
                    <a:lumMod val="50000"/>
                  </a:schemeClr>
                </a:gs>
                <a:gs pos="38000">
                  <a:schemeClr val="accent1">
                    <a:lumMod val="45000"/>
                    <a:lumOff val="55000"/>
                  </a:schemeClr>
                </a:gs>
                <a:gs pos="77000">
                  <a:schemeClr val="accent1">
                    <a:lumMod val="45000"/>
                    <a:lumOff val="55000"/>
                  </a:schemeClr>
                </a:gs>
                <a:gs pos="100000">
                  <a:schemeClr val="accent1">
                    <a:lumMod val="30000"/>
                    <a:lumOff val="7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a:t>28-08-2019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p:txBody>
          <a:bodyPr/>
          <a:lstStyle/>
          <a:p>
            <a:r>
              <a:rPr lang="fr-BE"/>
              <a:t>ROMBAUX Michaël - IG CHARLEROI</a:t>
            </a:r>
            <a:endParaRPr lang="fr-BE" dirty="0"/>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12</a:t>
            </a:fld>
            <a:endParaRPr lang="fr-BE" dirty="0"/>
          </a:p>
        </p:txBody>
      </p:sp>
      <p:sp>
        <p:nvSpPr>
          <p:cNvPr id="2057" name="Rectangle 54">
            <a:extLst>
              <a:ext uri="{FF2B5EF4-FFF2-40B4-BE49-F238E27FC236}">
                <a16:creationId xmlns:a16="http://schemas.microsoft.com/office/drawing/2014/main" id="{D601683B-98A2-4199-BFCC-2A84D41164D5}"/>
              </a:ext>
            </a:extLst>
          </p:cNvPr>
          <p:cNvSpPr>
            <a:spLocks noChangeArrowheads="1"/>
          </p:cNvSpPr>
          <p:nvPr/>
        </p:nvSpPr>
        <p:spPr bwMode="auto">
          <a:xfrm>
            <a:off x="304800" y="14012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58" name="Rectangle 55">
            <a:extLst>
              <a:ext uri="{FF2B5EF4-FFF2-40B4-BE49-F238E27FC236}">
                <a16:creationId xmlns:a16="http://schemas.microsoft.com/office/drawing/2014/main" id="{A78158CE-C9E9-4808-B773-C01D500E742C}"/>
              </a:ext>
            </a:extLst>
          </p:cNvPr>
          <p:cNvSpPr>
            <a:spLocks noChangeArrowheads="1"/>
          </p:cNvSpPr>
          <p:nvPr/>
        </p:nvSpPr>
        <p:spPr bwMode="auto">
          <a:xfrm>
            <a:off x="304800" y="18584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60" name="Rectangle 57">
            <a:extLst>
              <a:ext uri="{FF2B5EF4-FFF2-40B4-BE49-F238E27FC236}">
                <a16:creationId xmlns:a16="http://schemas.microsoft.com/office/drawing/2014/main" id="{90B5CCA3-A1A8-4B43-BEBD-E500C68F3F81}"/>
              </a:ext>
            </a:extLst>
          </p:cNvPr>
          <p:cNvSpPr>
            <a:spLocks noChangeArrowheads="1"/>
          </p:cNvSpPr>
          <p:nvPr/>
        </p:nvSpPr>
        <p:spPr bwMode="auto">
          <a:xfrm>
            <a:off x="304800" y="2315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064" name="Rectangle 64">
            <a:extLst>
              <a:ext uri="{FF2B5EF4-FFF2-40B4-BE49-F238E27FC236}">
                <a16:creationId xmlns:a16="http://schemas.microsoft.com/office/drawing/2014/main" id="{D196A0E6-8D88-4CF9-9FF7-FFB2A9AE6C0B}"/>
              </a:ext>
            </a:extLst>
          </p:cNvPr>
          <p:cNvSpPr>
            <a:spLocks noChangeArrowheads="1"/>
          </p:cNvSpPr>
          <p:nvPr/>
        </p:nvSpPr>
        <p:spPr bwMode="auto">
          <a:xfrm>
            <a:off x="304800" y="1529188"/>
            <a:ext cx="11080101" cy="3416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342900" indent="-342900" eaLnBrk="0" fontAlgn="base" hangingPunct="0">
              <a:spcBef>
                <a:spcPct val="0"/>
              </a:spcBef>
              <a:spcAft>
                <a:spcPct val="0"/>
              </a:spcAft>
              <a:buFont typeface="Wingdings" panose="05000000000000000000" pitchFamily="2" charset="2"/>
              <a:buChar char="Ø"/>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Réseau conçu pour faire des imitations des données ou d’images</a:t>
            </a:r>
          </a:p>
          <a:p>
            <a:pPr lvl="0" eaLnBrk="0" fontAlgn="base" hangingPunct="0">
              <a:spcBef>
                <a:spcPct val="0"/>
              </a:spcBef>
              <a:spcAft>
                <a:spcPct val="0"/>
              </a:spcAft>
            </a:pP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a:p>
            <a:pPr lvl="1" eaLnBrk="0" fontAlgn="base" hangingPunct="0">
              <a:spcBef>
                <a:spcPct val="0"/>
              </a:spcBef>
              <a:spcAft>
                <a:spcPct val="0"/>
              </a:spcAft>
            </a:pPr>
            <a:r>
              <a:rPr kumimoji="0" lang="fr-BE" altLang="fr-FR" sz="2400" b="0" i="0" u="none" strike="noStrike" cap="none" normalizeH="0" baseline="0" dirty="0">
                <a:ln>
                  <a:noFill/>
                </a:ln>
                <a:solidFill>
                  <a:schemeClr val="accent1">
                    <a:lumMod val="50000"/>
                  </a:schemeClr>
                </a:solidFill>
                <a:effectLst/>
                <a:latin typeface="Arial" panose="020B0604020202020204" pitchFamily="34" charset="0"/>
              </a:rPr>
              <a:t>À partir d’un input (</a:t>
            </a:r>
            <a:r>
              <a:rPr kumimoji="0" lang="fr-BE" altLang="fr-FR" sz="2400" b="0" i="0" u="none" strike="noStrike" cap="none" normalizeH="0" baseline="0" dirty="0" err="1">
                <a:ln>
                  <a:noFill/>
                </a:ln>
                <a:solidFill>
                  <a:schemeClr val="accent1">
                    <a:lumMod val="50000"/>
                  </a:schemeClr>
                </a:solidFill>
                <a:effectLst/>
                <a:latin typeface="Arial" panose="020B0604020202020204" pitchFamily="34" charset="0"/>
              </a:rPr>
              <a:t>Random</a:t>
            </a:r>
            <a:r>
              <a:rPr kumimoji="0" lang="fr-BE" altLang="fr-FR" sz="2400" b="0" i="0" u="none" strike="noStrike" cap="none" normalizeH="0" baseline="0" dirty="0">
                <a:ln>
                  <a:noFill/>
                </a:ln>
                <a:solidFill>
                  <a:schemeClr val="accent1">
                    <a:lumMod val="50000"/>
                  </a:schemeClr>
                </a:solidFill>
                <a:effectLst/>
                <a:latin typeface="Arial" panose="020B0604020202020204" pitchFamily="34" charset="0"/>
              </a:rPr>
              <a:t> Noise)</a:t>
            </a:r>
          </a:p>
          <a:p>
            <a:pPr lvl="1" eaLnBrk="0" fontAlgn="base" hangingPunct="0">
              <a:spcBef>
                <a:spcPct val="0"/>
              </a:spcBef>
              <a:spcAft>
                <a:spcPct val="0"/>
              </a:spcAft>
            </a:pPr>
            <a:endParaRPr lang="fr-BE" altLang="fr-FR" sz="2400" dirty="0">
              <a:solidFill>
                <a:schemeClr val="accent1">
                  <a:lumMod val="50000"/>
                </a:schemeClr>
              </a:solidFill>
              <a:latin typeface="Arial" panose="020B0604020202020204" pitchFamily="34" charset="0"/>
            </a:endParaRPr>
          </a:p>
          <a:p>
            <a:pPr marL="800100" lvl="1" indent="-342900" eaLnBrk="0" fontAlgn="base" hangingPunct="0">
              <a:spcBef>
                <a:spcPct val="0"/>
              </a:spcBef>
              <a:spcAft>
                <a:spcPct val="0"/>
              </a:spcAft>
              <a:buFont typeface="Wingdings" panose="05000000000000000000" pitchFamily="2" charset="2"/>
              <a:buChar char="§"/>
            </a:pPr>
            <a:r>
              <a:rPr kumimoji="0" lang="fr-BE" altLang="fr-FR" sz="2400" b="0" i="0" u="none" strike="noStrike" cap="none" normalizeH="0" baseline="0" dirty="0">
                <a:ln>
                  <a:noFill/>
                </a:ln>
                <a:solidFill>
                  <a:schemeClr val="accent1">
                    <a:lumMod val="50000"/>
                  </a:schemeClr>
                </a:solidFill>
                <a:effectLst/>
                <a:latin typeface="Arial" panose="020B0604020202020204" pitchFamily="34" charset="0"/>
              </a:rPr>
              <a:t>Bruit blanc gaussien </a:t>
            </a:r>
          </a:p>
          <a:p>
            <a:pPr marL="800100" lvl="1" indent="-342900" eaLnBrk="0" fontAlgn="base" hangingPunct="0">
              <a:spcBef>
                <a:spcPct val="0"/>
              </a:spcBef>
              <a:spcAft>
                <a:spcPct val="0"/>
              </a:spcAft>
              <a:buFont typeface="Wingdings" panose="05000000000000000000" pitchFamily="2" charset="2"/>
              <a:buChar char="§"/>
            </a:pPr>
            <a:r>
              <a:rPr kumimoji="0" lang="fr-BE" altLang="fr-FR" sz="2400" b="0" i="0" u="none" strike="noStrike" cap="none" normalizeH="0" baseline="0" dirty="0">
                <a:ln>
                  <a:noFill/>
                </a:ln>
                <a:solidFill>
                  <a:schemeClr val="accent1">
                    <a:lumMod val="50000"/>
                  </a:schemeClr>
                </a:solidFill>
                <a:effectLst/>
                <a:latin typeface="Arial" panose="020B0604020202020204" pitchFamily="34" charset="0"/>
              </a:rPr>
              <a:t>Permet une entrée aléatoire structurée</a:t>
            </a:r>
          </a:p>
          <a:p>
            <a:pPr marL="800100" lvl="1" indent="-342900" eaLnBrk="0" fontAlgn="base" hangingPunct="0">
              <a:spcBef>
                <a:spcPct val="0"/>
              </a:spcBef>
              <a:spcAft>
                <a:spcPct val="0"/>
              </a:spcAft>
              <a:buFont typeface="Wingdings" panose="05000000000000000000" pitchFamily="2" charset="2"/>
              <a:buChar char="§"/>
            </a:pPr>
            <a:r>
              <a:rPr lang="fr-BE" altLang="fr-FR" sz="2400" dirty="0">
                <a:solidFill>
                  <a:schemeClr val="accent1">
                    <a:lumMod val="50000"/>
                  </a:schemeClr>
                </a:solidFill>
                <a:latin typeface="Arial" panose="020B0604020202020204" pitchFamily="34" charset="0"/>
              </a:rPr>
              <a:t>Input toujours différent</a:t>
            </a:r>
          </a:p>
          <a:p>
            <a:pPr lvl="1" eaLnBrk="0" fontAlgn="base" hangingPunct="0">
              <a:spcBef>
                <a:spcPct val="0"/>
              </a:spcBef>
              <a:spcAft>
                <a:spcPct val="0"/>
              </a:spcAft>
            </a:pPr>
            <a:r>
              <a:rPr lang="fr-BE" altLang="fr-FR" sz="2400" dirty="0">
                <a:solidFill>
                  <a:schemeClr val="accent1">
                    <a:lumMod val="50000"/>
                  </a:schemeClr>
                </a:solidFill>
                <a:latin typeface="Arial" panose="020B0604020202020204" pitchFamily="34" charset="0"/>
              </a:rPr>
              <a:t>(Point de la distribution quasi infinis</a:t>
            </a:r>
          </a:p>
          <a:p>
            <a:pPr lvl="1" eaLnBrk="0" fontAlgn="base" hangingPunct="0">
              <a:spcBef>
                <a:spcPct val="0"/>
              </a:spcBef>
              <a:spcAft>
                <a:spcPct val="0"/>
              </a:spcAft>
            </a:pPr>
            <a:r>
              <a:rPr lang="fr-BE" altLang="fr-FR" sz="2400" dirty="0">
                <a:solidFill>
                  <a:schemeClr val="accent1">
                    <a:lumMod val="50000"/>
                  </a:schemeClr>
                </a:solidFill>
                <a:latin typeface="Arial" panose="020B0604020202020204" pitchFamily="34" charset="0"/>
              </a:rPr>
              <a:t>Générateur non déterministe) </a:t>
            </a: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p:txBody>
      </p:sp>
      <p:pic>
        <p:nvPicPr>
          <p:cNvPr id="2" name="Image 1">
            <a:extLst>
              <a:ext uri="{FF2B5EF4-FFF2-40B4-BE49-F238E27FC236}">
                <a16:creationId xmlns:a16="http://schemas.microsoft.com/office/drawing/2014/main" id="{BFF5B44F-96FF-4904-9CF2-74EB4AC15A35}"/>
              </a:ext>
            </a:extLst>
          </p:cNvPr>
          <p:cNvPicPr>
            <a:picLocks noChangeAspect="1"/>
          </p:cNvPicPr>
          <p:nvPr/>
        </p:nvPicPr>
        <p:blipFill>
          <a:blip r:embed="rId3"/>
          <a:stretch>
            <a:fillRect/>
          </a:stretch>
        </p:blipFill>
        <p:spPr>
          <a:xfrm>
            <a:off x="8734426" y="2249785"/>
            <a:ext cx="2081212" cy="2036294"/>
          </a:xfrm>
          <a:prstGeom prst="rect">
            <a:avLst/>
          </a:prstGeom>
        </p:spPr>
      </p:pic>
      <p:pic>
        <p:nvPicPr>
          <p:cNvPr id="3" name="Image 2">
            <a:extLst>
              <a:ext uri="{FF2B5EF4-FFF2-40B4-BE49-F238E27FC236}">
                <a16:creationId xmlns:a16="http://schemas.microsoft.com/office/drawing/2014/main" id="{84082E7E-8B96-48D1-8087-CC0EED4A865E}"/>
              </a:ext>
            </a:extLst>
          </p:cNvPr>
          <p:cNvPicPr>
            <a:picLocks noChangeAspect="1"/>
          </p:cNvPicPr>
          <p:nvPr/>
        </p:nvPicPr>
        <p:blipFill>
          <a:blip r:embed="rId4"/>
          <a:stretch>
            <a:fillRect/>
          </a:stretch>
        </p:blipFill>
        <p:spPr>
          <a:xfrm>
            <a:off x="6257924" y="3738342"/>
            <a:ext cx="2352675" cy="1689648"/>
          </a:xfrm>
          <a:prstGeom prst="rect">
            <a:avLst/>
          </a:prstGeom>
        </p:spPr>
      </p:pic>
    </p:spTree>
    <p:extLst>
      <p:ext uri="{BB962C8B-B14F-4D97-AF65-F5344CB8AC3E}">
        <p14:creationId xmlns:p14="http://schemas.microsoft.com/office/powerpoint/2010/main" val="12763813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79" y="1"/>
            <a:ext cx="8976049"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Les réseaux de neurones - GAN</a:t>
            </a:r>
          </a:p>
        </p:txBody>
      </p:sp>
      <p:cxnSp>
        <p:nvCxnSpPr>
          <p:cNvPr id="11" name="Connecteur droit 10">
            <a:extLst>
              <a:ext uri="{FF2B5EF4-FFF2-40B4-BE49-F238E27FC236}">
                <a16:creationId xmlns:a16="http://schemas.microsoft.com/office/drawing/2014/main" id="{53B3DD2F-AE09-4031-828A-B4E8961CE168}"/>
              </a:ext>
            </a:extLst>
          </p:cNvPr>
          <p:cNvCxnSpPr/>
          <p:nvPr/>
        </p:nvCxnSpPr>
        <p:spPr>
          <a:xfrm>
            <a:off x="157065" y="5803641"/>
            <a:ext cx="11877869" cy="0"/>
          </a:xfrm>
          <a:prstGeom prst="line">
            <a:avLst/>
          </a:prstGeom>
          <a:ln w="50800">
            <a:gradFill flip="none" rotWithShape="1">
              <a:gsLst>
                <a:gs pos="0">
                  <a:schemeClr val="bg1">
                    <a:lumMod val="50000"/>
                  </a:schemeClr>
                </a:gs>
                <a:gs pos="38000">
                  <a:schemeClr val="accent1">
                    <a:lumMod val="45000"/>
                    <a:lumOff val="55000"/>
                  </a:schemeClr>
                </a:gs>
                <a:gs pos="77000">
                  <a:schemeClr val="accent1">
                    <a:lumMod val="45000"/>
                    <a:lumOff val="55000"/>
                  </a:schemeClr>
                </a:gs>
                <a:gs pos="100000">
                  <a:schemeClr val="accent1">
                    <a:lumMod val="30000"/>
                    <a:lumOff val="7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a:t>28-08-2019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p:txBody>
          <a:bodyPr/>
          <a:lstStyle/>
          <a:p>
            <a:r>
              <a:rPr lang="fr-BE"/>
              <a:t>ROMBAUX Michaël - IG CHARLEROI</a:t>
            </a:r>
            <a:endParaRPr lang="fr-BE" dirty="0"/>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13</a:t>
            </a:fld>
            <a:endParaRPr lang="fr-BE" dirty="0"/>
          </a:p>
        </p:txBody>
      </p:sp>
      <p:sp>
        <p:nvSpPr>
          <p:cNvPr id="2057" name="Rectangle 54">
            <a:extLst>
              <a:ext uri="{FF2B5EF4-FFF2-40B4-BE49-F238E27FC236}">
                <a16:creationId xmlns:a16="http://schemas.microsoft.com/office/drawing/2014/main" id="{D601683B-98A2-4199-BFCC-2A84D41164D5}"/>
              </a:ext>
            </a:extLst>
          </p:cNvPr>
          <p:cNvSpPr>
            <a:spLocks noChangeArrowheads="1"/>
          </p:cNvSpPr>
          <p:nvPr/>
        </p:nvSpPr>
        <p:spPr bwMode="auto">
          <a:xfrm>
            <a:off x="304800" y="14012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58" name="Rectangle 55">
            <a:extLst>
              <a:ext uri="{FF2B5EF4-FFF2-40B4-BE49-F238E27FC236}">
                <a16:creationId xmlns:a16="http://schemas.microsoft.com/office/drawing/2014/main" id="{A78158CE-C9E9-4808-B773-C01D500E742C}"/>
              </a:ext>
            </a:extLst>
          </p:cNvPr>
          <p:cNvSpPr>
            <a:spLocks noChangeArrowheads="1"/>
          </p:cNvSpPr>
          <p:nvPr/>
        </p:nvSpPr>
        <p:spPr bwMode="auto">
          <a:xfrm>
            <a:off x="304800" y="18584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60" name="Rectangle 57">
            <a:extLst>
              <a:ext uri="{FF2B5EF4-FFF2-40B4-BE49-F238E27FC236}">
                <a16:creationId xmlns:a16="http://schemas.microsoft.com/office/drawing/2014/main" id="{90B5CCA3-A1A8-4B43-BEBD-E500C68F3F81}"/>
              </a:ext>
            </a:extLst>
          </p:cNvPr>
          <p:cNvSpPr>
            <a:spLocks noChangeArrowheads="1"/>
          </p:cNvSpPr>
          <p:nvPr/>
        </p:nvSpPr>
        <p:spPr bwMode="auto">
          <a:xfrm>
            <a:off x="304800" y="2315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064" name="Rectangle 64">
            <a:extLst>
              <a:ext uri="{FF2B5EF4-FFF2-40B4-BE49-F238E27FC236}">
                <a16:creationId xmlns:a16="http://schemas.microsoft.com/office/drawing/2014/main" id="{D196A0E6-8D88-4CF9-9FF7-FFB2A9AE6C0B}"/>
              </a:ext>
            </a:extLst>
          </p:cNvPr>
          <p:cNvSpPr>
            <a:spLocks noChangeArrowheads="1"/>
          </p:cNvSpPr>
          <p:nvPr/>
        </p:nvSpPr>
        <p:spPr bwMode="auto">
          <a:xfrm>
            <a:off x="304800" y="1529188"/>
            <a:ext cx="11080101" cy="3046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342900" indent="-342900" eaLnBrk="0" fontAlgn="base" hangingPunct="0">
              <a:spcBef>
                <a:spcPct val="0"/>
              </a:spcBef>
              <a:spcAft>
                <a:spcPct val="0"/>
              </a:spcAft>
              <a:buFont typeface="Wingdings" panose="05000000000000000000" pitchFamily="2" charset="2"/>
              <a:buChar char="Ø"/>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Réseau conçu pour faire des imitations des données ou d’images</a:t>
            </a:r>
          </a:p>
          <a:p>
            <a:pPr lvl="0" eaLnBrk="0" fontAlgn="base" hangingPunct="0">
              <a:spcBef>
                <a:spcPct val="0"/>
              </a:spcBef>
              <a:spcAft>
                <a:spcPct val="0"/>
              </a:spcAft>
            </a:pP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a:p>
            <a:pPr lvl="1" eaLnBrk="0" fontAlgn="base" hangingPunct="0">
              <a:spcBef>
                <a:spcPct val="0"/>
              </a:spcBef>
              <a:spcAft>
                <a:spcPct val="0"/>
              </a:spcAft>
            </a:pPr>
            <a:r>
              <a:rPr kumimoji="0" lang="fr-BE" altLang="fr-FR" sz="2400" b="0" i="0" u="none" strike="noStrike" cap="none" normalizeH="0" baseline="0" dirty="0">
                <a:ln>
                  <a:noFill/>
                </a:ln>
                <a:solidFill>
                  <a:schemeClr val="accent1">
                    <a:lumMod val="50000"/>
                  </a:schemeClr>
                </a:solidFill>
                <a:effectLst/>
                <a:latin typeface="Arial" panose="020B0604020202020204" pitchFamily="34" charset="0"/>
              </a:rPr>
              <a:t>À partir d’un jeu de données (Dataset)</a:t>
            </a:r>
          </a:p>
          <a:p>
            <a:pPr marL="800100" lvl="1" indent="-34290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Arial" panose="020B0604020202020204" pitchFamily="34" charset="0"/>
            </a:endParaRPr>
          </a:p>
          <a:p>
            <a:pPr marL="1257300" lvl="2" indent="-342900" eaLnBrk="0" fontAlgn="base" hangingPunct="0">
              <a:spcBef>
                <a:spcPct val="0"/>
              </a:spcBef>
              <a:spcAft>
                <a:spcPct val="0"/>
              </a:spcAft>
              <a:buFont typeface="Wingdings" panose="05000000000000000000" pitchFamily="2" charset="2"/>
              <a:buChar char="ü"/>
            </a:pPr>
            <a:r>
              <a:rPr lang="fr-BE" altLang="fr-FR" sz="2400" dirty="0">
                <a:solidFill>
                  <a:schemeClr val="accent1">
                    <a:lumMod val="50000"/>
                  </a:schemeClr>
                </a:solidFill>
                <a:latin typeface="Arial" panose="020B0604020202020204" pitchFamily="34" charset="0"/>
              </a:rPr>
              <a:t>MNIST		10 classes</a:t>
            </a:r>
          </a:p>
          <a:p>
            <a:pPr lvl="8" eaLnBrk="0" fontAlgn="base" hangingPunct="0">
              <a:spcBef>
                <a:spcPct val="0"/>
              </a:spcBef>
              <a:spcAft>
                <a:spcPct val="0"/>
              </a:spcAft>
            </a:pPr>
            <a:r>
              <a:rPr kumimoji="0" lang="fr-BE" altLang="fr-FR" sz="2400" b="0" i="0" u="none" strike="noStrike" cap="none" normalizeH="0" baseline="0" dirty="0">
                <a:ln>
                  <a:noFill/>
                </a:ln>
                <a:solidFill>
                  <a:schemeClr val="accent1">
                    <a:lumMod val="50000"/>
                  </a:schemeClr>
                </a:solidFill>
                <a:effectLst/>
                <a:latin typeface="Arial" panose="020B0604020202020204" pitchFamily="34" charset="0"/>
              </a:rPr>
              <a:t>32 x 32 pixels</a:t>
            </a:r>
          </a:p>
          <a:p>
            <a:pPr lvl="8" eaLnBrk="0" fontAlgn="base" hangingPunct="0">
              <a:spcBef>
                <a:spcPct val="0"/>
              </a:spcBef>
              <a:spcAft>
                <a:spcPct val="0"/>
              </a:spcAft>
            </a:pPr>
            <a:r>
              <a:rPr lang="fr-BE" altLang="fr-FR" sz="2400" dirty="0">
                <a:solidFill>
                  <a:schemeClr val="accent1">
                    <a:lumMod val="50000"/>
                  </a:schemeClr>
                </a:solidFill>
                <a:latin typeface="Arial" panose="020B0604020202020204" pitchFamily="34" charset="0"/>
              </a:rPr>
              <a:t>1 canal (B/W)</a:t>
            </a:r>
          </a:p>
          <a:p>
            <a:pPr lvl="8" eaLnBrk="0" fontAlgn="base" hangingPunct="0">
              <a:spcBef>
                <a:spcPct val="0"/>
              </a:spcBef>
              <a:spcAft>
                <a:spcPct val="0"/>
              </a:spcAft>
            </a:pPr>
            <a:r>
              <a:rPr lang="fr-BE" sz="2400" dirty="0">
                <a:solidFill>
                  <a:schemeClr val="accent1">
                    <a:lumMod val="50000"/>
                  </a:schemeClr>
                </a:solidFill>
                <a:latin typeface="Arial" panose="020B0604020202020204" pitchFamily="34" charset="0"/>
              </a:rPr>
              <a:t>60.000 images</a:t>
            </a: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p:txBody>
      </p:sp>
      <p:pic>
        <p:nvPicPr>
          <p:cNvPr id="2" name="Image 1">
            <a:extLst>
              <a:ext uri="{FF2B5EF4-FFF2-40B4-BE49-F238E27FC236}">
                <a16:creationId xmlns:a16="http://schemas.microsoft.com/office/drawing/2014/main" id="{F96DC21E-CC96-499E-857F-E040AAB59DD2}"/>
              </a:ext>
            </a:extLst>
          </p:cNvPr>
          <p:cNvPicPr>
            <a:picLocks noChangeAspect="1"/>
          </p:cNvPicPr>
          <p:nvPr/>
        </p:nvPicPr>
        <p:blipFill>
          <a:blip r:embed="rId3"/>
          <a:stretch>
            <a:fillRect/>
          </a:stretch>
        </p:blipFill>
        <p:spPr>
          <a:xfrm>
            <a:off x="6511794" y="2249785"/>
            <a:ext cx="4333875" cy="3250406"/>
          </a:xfrm>
          <a:prstGeom prst="rect">
            <a:avLst/>
          </a:prstGeom>
        </p:spPr>
      </p:pic>
    </p:spTree>
    <p:extLst>
      <p:ext uri="{BB962C8B-B14F-4D97-AF65-F5344CB8AC3E}">
        <p14:creationId xmlns:p14="http://schemas.microsoft.com/office/powerpoint/2010/main" val="42716430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79" y="1"/>
            <a:ext cx="8976049"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Les réseaux de neurones - GAN</a:t>
            </a:r>
          </a:p>
        </p:txBody>
      </p:sp>
      <p:cxnSp>
        <p:nvCxnSpPr>
          <p:cNvPr id="11" name="Connecteur droit 10">
            <a:extLst>
              <a:ext uri="{FF2B5EF4-FFF2-40B4-BE49-F238E27FC236}">
                <a16:creationId xmlns:a16="http://schemas.microsoft.com/office/drawing/2014/main" id="{53B3DD2F-AE09-4031-828A-B4E8961CE168}"/>
              </a:ext>
            </a:extLst>
          </p:cNvPr>
          <p:cNvCxnSpPr/>
          <p:nvPr/>
        </p:nvCxnSpPr>
        <p:spPr>
          <a:xfrm>
            <a:off x="157065" y="5803641"/>
            <a:ext cx="11877869" cy="0"/>
          </a:xfrm>
          <a:prstGeom prst="line">
            <a:avLst/>
          </a:prstGeom>
          <a:ln w="50800">
            <a:gradFill flip="none" rotWithShape="1">
              <a:gsLst>
                <a:gs pos="0">
                  <a:schemeClr val="bg1">
                    <a:lumMod val="50000"/>
                  </a:schemeClr>
                </a:gs>
                <a:gs pos="38000">
                  <a:schemeClr val="accent1">
                    <a:lumMod val="45000"/>
                    <a:lumOff val="55000"/>
                  </a:schemeClr>
                </a:gs>
                <a:gs pos="77000">
                  <a:schemeClr val="accent1">
                    <a:lumMod val="45000"/>
                    <a:lumOff val="55000"/>
                  </a:schemeClr>
                </a:gs>
                <a:gs pos="100000">
                  <a:schemeClr val="accent1">
                    <a:lumMod val="30000"/>
                    <a:lumOff val="7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a:t>28-08-2019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p:txBody>
          <a:bodyPr/>
          <a:lstStyle/>
          <a:p>
            <a:r>
              <a:rPr lang="fr-BE"/>
              <a:t>ROMBAUX Michaël - IG CHARLEROI</a:t>
            </a:r>
            <a:endParaRPr lang="fr-BE" dirty="0"/>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14</a:t>
            </a:fld>
            <a:endParaRPr lang="fr-BE" dirty="0"/>
          </a:p>
        </p:txBody>
      </p:sp>
      <p:sp>
        <p:nvSpPr>
          <p:cNvPr id="2057" name="Rectangle 54">
            <a:extLst>
              <a:ext uri="{FF2B5EF4-FFF2-40B4-BE49-F238E27FC236}">
                <a16:creationId xmlns:a16="http://schemas.microsoft.com/office/drawing/2014/main" id="{D601683B-98A2-4199-BFCC-2A84D41164D5}"/>
              </a:ext>
            </a:extLst>
          </p:cNvPr>
          <p:cNvSpPr>
            <a:spLocks noChangeArrowheads="1"/>
          </p:cNvSpPr>
          <p:nvPr/>
        </p:nvSpPr>
        <p:spPr bwMode="auto">
          <a:xfrm>
            <a:off x="304800" y="14012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58" name="Rectangle 55">
            <a:extLst>
              <a:ext uri="{FF2B5EF4-FFF2-40B4-BE49-F238E27FC236}">
                <a16:creationId xmlns:a16="http://schemas.microsoft.com/office/drawing/2014/main" id="{A78158CE-C9E9-4808-B773-C01D500E742C}"/>
              </a:ext>
            </a:extLst>
          </p:cNvPr>
          <p:cNvSpPr>
            <a:spLocks noChangeArrowheads="1"/>
          </p:cNvSpPr>
          <p:nvPr/>
        </p:nvSpPr>
        <p:spPr bwMode="auto">
          <a:xfrm>
            <a:off x="304800" y="18584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60" name="Rectangle 57">
            <a:extLst>
              <a:ext uri="{FF2B5EF4-FFF2-40B4-BE49-F238E27FC236}">
                <a16:creationId xmlns:a16="http://schemas.microsoft.com/office/drawing/2014/main" id="{90B5CCA3-A1A8-4B43-BEBD-E500C68F3F81}"/>
              </a:ext>
            </a:extLst>
          </p:cNvPr>
          <p:cNvSpPr>
            <a:spLocks noChangeArrowheads="1"/>
          </p:cNvSpPr>
          <p:nvPr/>
        </p:nvSpPr>
        <p:spPr bwMode="auto">
          <a:xfrm>
            <a:off x="304800" y="2315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064" name="Rectangle 64">
            <a:extLst>
              <a:ext uri="{FF2B5EF4-FFF2-40B4-BE49-F238E27FC236}">
                <a16:creationId xmlns:a16="http://schemas.microsoft.com/office/drawing/2014/main" id="{D196A0E6-8D88-4CF9-9FF7-FFB2A9AE6C0B}"/>
              </a:ext>
            </a:extLst>
          </p:cNvPr>
          <p:cNvSpPr>
            <a:spLocks noChangeArrowheads="1"/>
          </p:cNvSpPr>
          <p:nvPr/>
        </p:nvSpPr>
        <p:spPr bwMode="auto">
          <a:xfrm>
            <a:off x="304800" y="1529188"/>
            <a:ext cx="11080101" cy="378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342900" indent="-342900" eaLnBrk="0" fontAlgn="base" hangingPunct="0">
              <a:spcBef>
                <a:spcPct val="0"/>
              </a:spcBef>
              <a:spcAft>
                <a:spcPct val="0"/>
              </a:spcAft>
              <a:buFont typeface="Wingdings" panose="05000000000000000000" pitchFamily="2" charset="2"/>
              <a:buChar char="Ø"/>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Réseau conçu pour faire des imitations des données ou d’images</a:t>
            </a:r>
          </a:p>
          <a:p>
            <a:pPr lvl="0" eaLnBrk="0" fontAlgn="base" hangingPunct="0">
              <a:spcBef>
                <a:spcPct val="0"/>
              </a:spcBef>
              <a:spcAft>
                <a:spcPct val="0"/>
              </a:spcAft>
            </a:pP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a:p>
            <a:pPr lvl="1" eaLnBrk="0" fontAlgn="base" hangingPunct="0">
              <a:spcBef>
                <a:spcPct val="0"/>
              </a:spcBef>
              <a:spcAft>
                <a:spcPct val="0"/>
              </a:spcAft>
            </a:pPr>
            <a:r>
              <a:rPr kumimoji="0" lang="fr-BE" altLang="fr-FR" sz="2400" b="0" i="0" u="none" strike="noStrike" cap="none" normalizeH="0" baseline="0" dirty="0">
                <a:ln>
                  <a:noFill/>
                </a:ln>
                <a:solidFill>
                  <a:schemeClr val="accent1">
                    <a:lumMod val="50000"/>
                  </a:schemeClr>
                </a:solidFill>
                <a:effectLst/>
                <a:latin typeface="Arial" panose="020B0604020202020204" pitchFamily="34" charset="0"/>
              </a:rPr>
              <a:t>À partir d’un jeu de données (Dataset)</a:t>
            </a:r>
          </a:p>
          <a:p>
            <a:pPr marL="800100" lvl="1" indent="-34290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Arial" panose="020B0604020202020204" pitchFamily="34" charset="0"/>
            </a:endParaRPr>
          </a:p>
          <a:p>
            <a:pPr marL="1257300" lvl="2" indent="-342900" eaLnBrk="0" fontAlgn="base" hangingPunct="0">
              <a:spcBef>
                <a:spcPct val="0"/>
              </a:spcBef>
              <a:spcAft>
                <a:spcPct val="0"/>
              </a:spcAft>
              <a:buFont typeface="Wingdings" panose="05000000000000000000" pitchFamily="2" charset="2"/>
              <a:buChar char="ü"/>
            </a:pPr>
            <a:r>
              <a:rPr lang="fr-BE" altLang="fr-FR" sz="2400" dirty="0">
                <a:solidFill>
                  <a:schemeClr val="accent1">
                    <a:lumMod val="60000"/>
                    <a:lumOff val="40000"/>
                  </a:schemeClr>
                </a:solidFill>
                <a:latin typeface="Arial" panose="020B0604020202020204" pitchFamily="34" charset="0"/>
              </a:rPr>
              <a:t>MNIST</a:t>
            </a:r>
          </a:p>
          <a:p>
            <a:pPr marL="1257300" lvl="2" indent="-342900" eaLnBrk="0" fontAlgn="base" hangingPunct="0">
              <a:spcBef>
                <a:spcPct val="0"/>
              </a:spcBef>
              <a:spcAft>
                <a:spcPct val="0"/>
              </a:spcAft>
              <a:buFont typeface="Wingdings" panose="05000000000000000000" pitchFamily="2" charset="2"/>
              <a:buChar char="ü"/>
            </a:pPr>
            <a:r>
              <a:rPr kumimoji="0" lang="fr-BE" altLang="fr-FR" sz="2400" b="0" i="0" u="none" strike="noStrike" cap="none" normalizeH="0" baseline="0" dirty="0" err="1">
                <a:ln>
                  <a:noFill/>
                </a:ln>
                <a:solidFill>
                  <a:schemeClr val="accent1">
                    <a:lumMod val="50000"/>
                  </a:schemeClr>
                </a:solidFill>
                <a:effectLst/>
                <a:latin typeface="Arial" panose="020B0604020202020204" pitchFamily="34" charset="0"/>
              </a:rPr>
              <a:t>Cifar</a:t>
            </a:r>
            <a:r>
              <a:rPr kumimoji="0" lang="fr-BE" altLang="fr-FR" sz="2400" b="0" i="0" u="none" strike="noStrike" cap="none" normalizeH="0" baseline="0" dirty="0">
                <a:ln>
                  <a:noFill/>
                </a:ln>
                <a:solidFill>
                  <a:schemeClr val="accent1">
                    <a:lumMod val="50000"/>
                  </a:schemeClr>
                </a:solidFill>
                <a:effectLst/>
                <a:latin typeface="Arial" panose="020B0604020202020204" pitchFamily="34" charset="0"/>
              </a:rPr>
              <a:t> 10		</a:t>
            </a:r>
            <a:r>
              <a:rPr lang="fr-BE" altLang="fr-FR" sz="2400" dirty="0">
                <a:solidFill>
                  <a:schemeClr val="accent1">
                    <a:lumMod val="50000"/>
                  </a:schemeClr>
                </a:solidFill>
                <a:latin typeface="Arial" panose="020B0604020202020204" pitchFamily="34" charset="0"/>
              </a:rPr>
              <a:t>10 classes</a:t>
            </a:r>
          </a:p>
          <a:p>
            <a:pPr lvl="8" eaLnBrk="0" fontAlgn="base" hangingPunct="0">
              <a:spcBef>
                <a:spcPct val="0"/>
              </a:spcBef>
              <a:spcAft>
                <a:spcPct val="0"/>
              </a:spcAft>
            </a:pPr>
            <a:r>
              <a:rPr kumimoji="0" lang="fr-BE" altLang="fr-FR" sz="2400" b="0" i="0" u="none" strike="noStrike" cap="none" normalizeH="0" baseline="0" dirty="0">
                <a:ln>
                  <a:noFill/>
                </a:ln>
                <a:solidFill>
                  <a:schemeClr val="accent1">
                    <a:lumMod val="50000"/>
                  </a:schemeClr>
                </a:solidFill>
                <a:effectLst/>
                <a:latin typeface="Arial" panose="020B0604020202020204" pitchFamily="34" charset="0"/>
              </a:rPr>
              <a:t>32 x 32 pixels</a:t>
            </a:r>
          </a:p>
          <a:p>
            <a:pPr lvl="8" eaLnBrk="0" fontAlgn="base" hangingPunct="0">
              <a:spcBef>
                <a:spcPct val="0"/>
              </a:spcBef>
              <a:spcAft>
                <a:spcPct val="0"/>
              </a:spcAft>
            </a:pPr>
            <a:r>
              <a:rPr lang="fr-BE" altLang="fr-FR" sz="2400" dirty="0">
                <a:solidFill>
                  <a:schemeClr val="accent1">
                    <a:lumMod val="50000"/>
                  </a:schemeClr>
                </a:solidFill>
                <a:latin typeface="Arial" panose="020B0604020202020204" pitchFamily="34" charset="0"/>
              </a:rPr>
              <a:t>3 canaux (RGB)</a:t>
            </a: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a:p>
            <a:pPr lvl="7" eaLnBrk="0" fontAlgn="base" hangingPunct="0">
              <a:spcBef>
                <a:spcPct val="0"/>
              </a:spcBef>
              <a:spcAft>
                <a:spcPct val="0"/>
              </a:spcAft>
            </a:pPr>
            <a:r>
              <a:rPr lang="fr-BE" sz="2400" dirty="0">
                <a:solidFill>
                  <a:schemeClr val="accent1">
                    <a:lumMod val="50000"/>
                  </a:schemeClr>
                </a:solidFill>
                <a:latin typeface="Arial" panose="020B0604020202020204" pitchFamily="34" charset="0"/>
              </a:rPr>
              <a:t>	60.000 images</a:t>
            </a:r>
            <a:endParaRPr lang="fr-BE" altLang="fr-FR" sz="2400" dirty="0">
              <a:solidFill>
                <a:schemeClr val="accent1">
                  <a:lumMod val="50000"/>
                </a:schemeClr>
              </a:solidFill>
              <a:latin typeface="Arial" panose="020B0604020202020204" pitchFamily="34" charset="0"/>
            </a:endParaRPr>
          </a:p>
          <a:p>
            <a:pPr marL="1257300" lvl="2" indent="-342900" eaLnBrk="0" fontAlgn="base" hangingPunct="0">
              <a:spcBef>
                <a:spcPct val="0"/>
              </a:spcBef>
              <a:spcAft>
                <a:spcPct val="0"/>
              </a:spcAft>
              <a:buFont typeface="Wingdings" panose="05000000000000000000" pitchFamily="2" charset="2"/>
              <a:buChar char="ü"/>
            </a:pP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p:txBody>
      </p:sp>
      <p:pic>
        <p:nvPicPr>
          <p:cNvPr id="6" name="Image 5">
            <a:extLst>
              <a:ext uri="{FF2B5EF4-FFF2-40B4-BE49-F238E27FC236}">
                <a16:creationId xmlns:a16="http://schemas.microsoft.com/office/drawing/2014/main" id="{0A3B4C94-04B6-4829-A085-1CF10218FA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15074" y="2074713"/>
            <a:ext cx="4781551" cy="3586163"/>
          </a:xfrm>
          <a:prstGeom prst="rect">
            <a:avLst/>
          </a:prstGeom>
        </p:spPr>
      </p:pic>
    </p:spTree>
    <p:extLst>
      <p:ext uri="{BB962C8B-B14F-4D97-AF65-F5344CB8AC3E}">
        <p14:creationId xmlns:p14="http://schemas.microsoft.com/office/powerpoint/2010/main" val="9652020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79" y="1"/>
            <a:ext cx="8976049"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Les réseaux de neurones - GAN</a:t>
            </a:r>
          </a:p>
        </p:txBody>
      </p:sp>
      <p:cxnSp>
        <p:nvCxnSpPr>
          <p:cNvPr id="11" name="Connecteur droit 10">
            <a:extLst>
              <a:ext uri="{FF2B5EF4-FFF2-40B4-BE49-F238E27FC236}">
                <a16:creationId xmlns:a16="http://schemas.microsoft.com/office/drawing/2014/main" id="{53B3DD2F-AE09-4031-828A-B4E8961CE168}"/>
              </a:ext>
            </a:extLst>
          </p:cNvPr>
          <p:cNvCxnSpPr/>
          <p:nvPr/>
        </p:nvCxnSpPr>
        <p:spPr>
          <a:xfrm>
            <a:off x="157065" y="5803641"/>
            <a:ext cx="11877869" cy="0"/>
          </a:xfrm>
          <a:prstGeom prst="line">
            <a:avLst/>
          </a:prstGeom>
          <a:ln w="50800">
            <a:gradFill flip="none" rotWithShape="1">
              <a:gsLst>
                <a:gs pos="0">
                  <a:schemeClr val="bg1">
                    <a:lumMod val="50000"/>
                  </a:schemeClr>
                </a:gs>
                <a:gs pos="38000">
                  <a:schemeClr val="accent1">
                    <a:lumMod val="45000"/>
                    <a:lumOff val="55000"/>
                  </a:schemeClr>
                </a:gs>
                <a:gs pos="77000">
                  <a:schemeClr val="accent1">
                    <a:lumMod val="45000"/>
                    <a:lumOff val="55000"/>
                  </a:schemeClr>
                </a:gs>
                <a:gs pos="100000">
                  <a:schemeClr val="accent1">
                    <a:lumMod val="30000"/>
                    <a:lumOff val="7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a:t>28-08-2019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p:txBody>
          <a:bodyPr/>
          <a:lstStyle/>
          <a:p>
            <a:r>
              <a:rPr lang="fr-BE"/>
              <a:t>ROMBAUX Michaël - IG CHARLEROI</a:t>
            </a:r>
            <a:endParaRPr lang="fr-BE" dirty="0"/>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15</a:t>
            </a:fld>
            <a:endParaRPr lang="fr-BE" dirty="0"/>
          </a:p>
        </p:txBody>
      </p:sp>
      <p:sp>
        <p:nvSpPr>
          <p:cNvPr id="2057" name="Rectangle 54">
            <a:extLst>
              <a:ext uri="{FF2B5EF4-FFF2-40B4-BE49-F238E27FC236}">
                <a16:creationId xmlns:a16="http://schemas.microsoft.com/office/drawing/2014/main" id="{D601683B-98A2-4199-BFCC-2A84D41164D5}"/>
              </a:ext>
            </a:extLst>
          </p:cNvPr>
          <p:cNvSpPr>
            <a:spLocks noChangeArrowheads="1"/>
          </p:cNvSpPr>
          <p:nvPr/>
        </p:nvSpPr>
        <p:spPr bwMode="auto">
          <a:xfrm>
            <a:off x="304800" y="14012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58" name="Rectangle 55">
            <a:extLst>
              <a:ext uri="{FF2B5EF4-FFF2-40B4-BE49-F238E27FC236}">
                <a16:creationId xmlns:a16="http://schemas.microsoft.com/office/drawing/2014/main" id="{A78158CE-C9E9-4808-B773-C01D500E742C}"/>
              </a:ext>
            </a:extLst>
          </p:cNvPr>
          <p:cNvSpPr>
            <a:spLocks noChangeArrowheads="1"/>
          </p:cNvSpPr>
          <p:nvPr/>
        </p:nvSpPr>
        <p:spPr bwMode="auto">
          <a:xfrm>
            <a:off x="304800" y="18584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60" name="Rectangle 57">
            <a:extLst>
              <a:ext uri="{FF2B5EF4-FFF2-40B4-BE49-F238E27FC236}">
                <a16:creationId xmlns:a16="http://schemas.microsoft.com/office/drawing/2014/main" id="{90B5CCA3-A1A8-4B43-BEBD-E500C68F3F81}"/>
              </a:ext>
            </a:extLst>
          </p:cNvPr>
          <p:cNvSpPr>
            <a:spLocks noChangeArrowheads="1"/>
          </p:cNvSpPr>
          <p:nvPr/>
        </p:nvSpPr>
        <p:spPr bwMode="auto">
          <a:xfrm>
            <a:off x="304800" y="2315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064" name="Rectangle 64">
            <a:extLst>
              <a:ext uri="{FF2B5EF4-FFF2-40B4-BE49-F238E27FC236}">
                <a16:creationId xmlns:a16="http://schemas.microsoft.com/office/drawing/2014/main" id="{D196A0E6-8D88-4CF9-9FF7-FFB2A9AE6C0B}"/>
              </a:ext>
            </a:extLst>
          </p:cNvPr>
          <p:cNvSpPr>
            <a:spLocks noChangeArrowheads="1"/>
          </p:cNvSpPr>
          <p:nvPr/>
        </p:nvSpPr>
        <p:spPr bwMode="auto">
          <a:xfrm>
            <a:off x="304800" y="1529188"/>
            <a:ext cx="11080101" cy="41549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342900" indent="-342900" eaLnBrk="0" fontAlgn="base" hangingPunct="0">
              <a:spcBef>
                <a:spcPct val="0"/>
              </a:spcBef>
              <a:spcAft>
                <a:spcPct val="0"/>
              </a:spcAft>
              <a:buFont typeface="Wingdings" panose="05000000000000000000" pitchFamily="2" charset="2"/>
              <a:buChar char="Ø"/>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Réseau conçu pour faire des imitations des données ou d’images</a:t>
            </a:r>
          </a:p>
          <a:p>
            <a:pPr lvl="0" eaLnBrk="0" fontAlgn="base" hangingPunct="0">
              <a:spcBef>
                <a:spcPct val="0"/>
              </a:spcBef>
              <a:spcAft>
                <a:spcPct val="0"/>
              </a:spcAft>
            </a:pP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a:p>
            <a:pPr lvl="1" eaLnBrk="0" fontAlgn="base" hangingPunct="0">
              <a:spcBef>
                <a:spcPct val="0"/>
              </a:spcBef>
              <a:spcAft>
                <a:spcPct val="0"/>
              </a:spcAft>
            </a:pPr>
            <a:r>
              <a:rPr kumimoji="0" lang="fr-BE" altLang="fr-FR" sz="2400" b="0" i="0" u="none" strike="noStrike" cap="none" normalizeH="0" baseline="0" dirty="0">
                <a:ln>
                  <a:noFill/>
                </a:ln>
                <a:solidFill>
                  <a:schemeClr val="accent1">
                    <a:lumMod val="50000"/>
                  </a:schemeClr>
                </a:solidFill>
                <a:effectLst/>
                <a:latin typeface="Arial" panose="020B0604020202020204" pitchFamily="34" charset="0"/>
              </a:rPr>
              <a:t>À partir d’un jeu de données (Dataset)</a:t>
            </a:r>
          </a:p>
          <a:p>
            <a:pPr marL="800100" lvl="1" indent="-34290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Arial" panose="020B0604020202020204" pitchFamily="34" charset="0"/>
            </a:endParaRPr>
          </a:p>
          <a:p>
            <a:pPr marL="1257300" lvl="2" indent="-342900" eaLnBrk="0" fontAlgn="base" hangingPunct="0">
              <a:spcBef>
                <a:spcPct val="0"/>
              </a:spcBef>
              <a:spcAft>
                <a:spcPct val="0"/>
              </a:spcAft>
              <a:buFont typeface="Wingdings" panose="05000000000000000000" pitchFamily="2" charset="2"/>
              <a:buChar char="ü"/>
            </a:pPr>
            <a:r>
              <a:rPr lang="fr-BE" altLang="fr-FR" sz="2400" dirty="0">
                <a:solidFill>
                  <a:schemeClr val="accent1">
                    <a:lumMod val="60000"/>
                    <a:lumOff val="40000"/>
                  </a:schemeClr>
                </a:solidFill>
                <a:latin typeface="Arial" panose="020B0604020202020204" pitchFamily="34" charset="0"/>
              </a:rPr>
              <a:t>MNIST</a:t>
            </a:r>
          </a:p>
          <a:p>
            <a:pPr marL="1257300" lvl="2" indent="-342900" eaLnBrk="0" fontAlgn="base" hangingPunct="0">
              <a:spcBef>
                <a:spcPct val="0"/>
              </a:spcBef>
              <a:spcAft>
                <a:spcPct val="0"/>
              </a:spcAft>
              <a:buFont typeface="Wingdings" panose="05000000000000000000" pitchFamily="2" charset="2"/>
              <a:buChar char="ü"/>
            </a:pPr>
            <a:r>
              <a:rPr kumimoji="0" lang="fr-BE" altLang="fr-FR" sz="2400" b="0" i="0" u="none" strike="noStrike" cap="none" normalizeH="0" baseline="0" dirty="0" err="1">
                <a:ln>
                  <a:noFill/>
                </a:ln>
                <a:solidFill>
                  <a:schemeClr val="accent1">
                    <a:lumMod val="60000"/>
                    <a:lumOff val="40000"/>
                  </a:schemeClr>
                </a:solidFill>
                <a:effectLst/>
                <a:latin typeface="Arial" panose="020B0604020202020204" pitchFamily="34" charset="0"/>
              </a:rPr>
              <a:t>Cifar</a:t>
            </a:r>
            <a:r>
              <a:rPr kumimoji="0" lang="fr-BE" altLang="fr-FR" sz="2400" b="0" i="0" u="none" strike="noStrike" cap="none" normalizeH="0" baseline="0" dirty="0">
                <a:ln>
                  <a:noFill/>
                </a:ln>
                <a:solidFill>
                  <a:schemeClr val="accent1">
                    <a:lumMod val="60000"/>
                    <a:lumOff val="40000"/>
                  </a:schemeClr>
                </a:solidFill>
                <a:effectLst/>
                <a:latin typeface="Arial" panose="020B0604020202020204" pitchFamily="34" charset="0"/>
              </a:rPr>
              <a:t> 10</a:t>
            </a:r>
          </a:p>
          <a:p>
            <a:pPr marL="1257300" lvl="2" indent="-342900" eaLnBrk="0" fontAlgn="base" hangingPunct="0">
              <a:spcBef>
                <a:spcPct val="0"/>
              </a:spcBef>
              <a:spcAft>
                <a:spcPct val="0"/>
              </a:spcAft>
              <a:buFont typeface="Wingdings" panose="05000000000000000000" pitchFamily="2" charset="2"/>
              <a:buChar char="ü"/>
            </a:pPr>
            <a:r>
              <a:rPr lang="fr-BE" altLang="fr-FR" sz="2400" dirty="0" err="1">
                <a:solidFill>
                  <a:schemeClr val="accent1">
                    <a:lumMod val="50000"/>
                  </a:schemeClr>
                </a:solidFill>
                <a:latin typeface="Arial" panose="020B0604020202020204" pitchFamily="34" charset="0"/>
              </a:rPr>
              <a:t>Cifar</a:t>
            </a:r>
            <a:r>
              <a:rPr lang="fr-BE" altLang="fr-FR" sz="2400" dirty="0">
                <a:solidFill>
                  <a:schemeClr val="accent1">
                    <a:lumMod val="50000"/>
                  </a:schemeClr>
                </a:solidFill>
                <a:latin typeface="Arial" panose="020B0604020202020204" pitchFamily="34" charset="0"/>
              </a:rPr>
              <a:t> 100		100 classes</a:t>
            </a:r>
          </a:p>
          <a:p>
            <a:pPr lvl="8" eaLnBrk="0" fontAlgn="base" hangingPunct="0">
              <a:spcBef>
                <a:spcPct val="0"/>
              </a:spcBef>
              <a:spcAft>
                <a:spcPct val="0"/>
              </a:spcAft>
            </a:pPr>
            <a:r>
              <a:rPr kumimoji="0" lang="fr-BE" altLang="fr-FR" sz="2400" b="0" i="0" u="none" strike="noStrike" cap="none" normalizeH="0" baseline="0" dirty="0">
                <a:ln>
                  <a:noFill/>
                </a:ln>
                <a:solidFill>
                  <a:schemeClr val="accent1">
                    <a:lumMod val="50000"/>
                  </a:schemeClr>
                </a:solidFill>
                <a:effectLst/>
                <a:latin typeface="Arial" panose="020B0604020202020204" pitchFamily="34" charset="0"/>
              </a:rPr>
              <a:t>32 x 32 pixels</a:t>
            </a:r>
          </a:p>
          <a:p>
            <a:pPr lvl="8" eaLnBrk="0" fontAlgn="base" hangingPunct="0">
              <a:spcBef>
                <a:spcPct val="0"/>
              </a:spcBef>
              <a:spcAft>
                <a:spcPct val="0"/>
              </a:spcAft>
            </a:pPr>
            <a:r>
              <a:rPr lang="fr-BE" altLang="fr-FR" sz="2400" dirty="0">
                <a:solidFill>
                  <a:schemeClr val="accent1">
                    <a:lumMod val="50000"/>
                  </a:schemeClr>
                </a:solidFill>
                <a:latin typeface="Arial" panose="020B0604020202020204" pitchFamily="34" charset="0"/>
              </a:rPr>
              <a:t>3 canaux</a:t>
            </a: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a:p>
            <a:pPr marL="1257300" lvl="2" indent="-342900" eaLnBrk="0" fontAlgn="base" hangingPunct="0">
              <a:spcBef>
                <a:spcPct val="0"/>
              </a:spcBef>
              <a:spcAft>
                <a:spcPct val="0"/>
              </a:spcAft>
              <a:buFont typeface="Wingdings" panose="05000000000000000000" pitchFamily="2" charset="2"/>
              <a:buChar char="ü"/>
            </a:pPr>
            <a:endParaRPr lang="fr-BE" altLang="fr-FR" sz="2400" dirty="0">
              <a:solidFill>
                <a:schemeClr val="accent1">
                  <a:lumMod val="50000"/>
                </a:schemeClr>
              </a:solidFill>
              <a:latin typeface="Arial" panose="020B0604020202020204" pitchFamily="34" charset="0"/>
            </a:endParaRPr>
          </a:p>
          <a:p>
            <a:pPr marL="1257300" lvl="2" indent="-342900" eaLnBrk="0" fontAlgn="base" hangingPunct="0">
              <a:spcBef>
                <a:spcPct val="0"/>
              </a:spcBef>
              <a:spcAft>
                <a:spcPct val="0"/>
              </a:spcAft>
              <a:buFont typeface="Wingdings" panose="05000000000000000000" pitchFamily="2" charset="2"/>
              <a:buChar char="ü"/>
            </a:pP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p:txBody>
      </p:sp>
      <p:pic>
        <p:nvPicPr>
          <p:cNvPr id="5" name="Image 4">
            <a:extLst>
              <a:ext uri="{FF2B5EF4-FFF2-40B4-BE49-F238E27FC236}">
                <a16:creationId xmlns:a16="http://schemas.microsoft.com/office/drawing/2014/main" id="{D426E65C-2903-45CE-B73C-3B8CDF7A3C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51937" y="2137392"/>
            <a:ext cx="4668513" cy="3501384"/>
          </a:xfrm>
          <a:prstGeom prst="rect">
            <a:avLst/>
          </a:prstGeom>
        </p:spPr>
      </p:pic>
    </p:spTree>
    <p:extLst>
      <p:ext uri="{BB962C8B-B14F-4D97-AF65-F5344CB8AC3E}">
        <p14:creationId xmlns:p14="http://schemas.microsoft.com/office/powerpoint/2010/main" val="4010461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79" y="1"/>
            <a:ext cx="8976049"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Les réseaux de neurones - GAN</a:t>
            </a:r>
          </a:p>
        </p:txBody>
      </p:sp>
      <p:cxnSp>
        <p:nvCxnSpPr>
          <p:cNvPr id="11" name="Connecteur droit 10">
            <a:extLst>
              <a:ext uri="{FF2B5EF4-FFF2-40B4-BE49-F238E27FC236}">
                <a16:creationId xmlns:a16="http://schemas.microsoft.com/office/drawing/2014/main" id="{53B3DD2F-AE09-4031-828A-B4E8961CE168}"/>
              </a:ext>
            </a:extLst>
          </p:cNvPr>
          <p:cNvCxnSpPr/>
          <p:nvPr/>
        </p:nvCxnSpPr>
        <p:spPr>
          <a:xfrm>
            <a:off x="157065" y="5803641"/>
            <a:ext cx="11877869" cy="0"/>
          </a:xfrm>
          <a:prstGeom prst="line">
            <a:avLst/>
          </a:prstGeom>
          <a:ln w="50800">
            <a:gradFill flip="none" rotWithShape="1">
              <a:gsLst>
                <a:gs pos="0">
                  <a:schemeClr val="bg1">
                    <a:lumMod val="50000"/>
                  </a:schemeClr>
                </a:gs>
                <a:gs pos="38000">
                  <a:schemeClr val="accent1">
                    <a:lumMod val="45000"/>
                    <a:lumOff val="55000"/>
                  </a:schemeClr>
                </a:gs>
                <a:gs pos="77000">
                  <a:schemeClr val="accent1">
                    <a:lumMod val="45000"/>
                    <a:lumOff val="55000"/>
                  </a:schemeClr>
                </a:gs>
                <a:gs pos="100000">
                  <a:schemeClr val="accent1">
                    <a:lumMod val="30000"/>
                    <a:lumOff val="7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a:t>28-08-2019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p:txBody>
          <a:bodyPr/>
          <a:lstStyle/>
          <a:p>
            <a:r>
              <a:rPr lang="fr-BE"/>
              <a:t>ROMBAUX Michaël - IG CHARLEROI</a:t>
            </a:r>
            <a:endParaRPr lang="fr-BE" dirty="0"/>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16</a:t>
            </a:fld>
            <a:endParaRPr lang="fr-BE" dirty="0"/>
          </a:p>
        </p:txBody>
      </p:sp>
      <p:sp>
        <p:nvSpPr>
          <p:cNvPr id="2057" name="Rectangle 54">
            <a:extLst>
              <a:ext uri="{FF2B5EF4-FFF2-40B4-BE49-F238E27FC236}">
                <a16:creationId xmlns:a16="http://schemas.microsoft.com/office/drawing/2014/main" id="{D601683B-98A2-4199-BFCC-2A84D41164D5}"/>
              </a:ext>
            </a:extLst>
          </p:cNvPr>
          <p:cNvSpPr>
            <a:spLocks noChangeArrowheads="1"/>
          </p:cNvSpPr>
          <p:nvPr/>
        </p:nvSpPr>
        <p:spPr bwMode="auto">
          <a:xfrm>
            <a:off x="304800" y="14012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58" name="Rectangle 55">
            <a:extLst>
              <a:ext uri="{FF2B5EF4-FFF2-40B4-BE49-F238E27FC236}">
                <a16:creationId xmlns:a16="http://schemas.microsoft.com/office/drawing/2014/main" id="{A78158CE-C9E9-4808-B773-C01D500E742C}"/>
              </a:ext>
            </a:extLst>
          </p:cNvPr>
          <p:cNvSpPr>
            <a:spLocks noChangeArrowheads="1"/>
          </p:cNvSpPr>
          <p:nvPr/>
        </p:nvSpPr>
        <p:spPr bwMode="auto">
          <a:xfrm>
            <a:off x="304800" y="18584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60" name="Rectangle 57">
            <a:extLst>
              <a:ext uri="{FF2B5EF4-FFF2-40B4-BE49-F238E27FC236}">
                <a16:creationId xmlns:a16="http://schemas.microsoft.com/office/drawing/2014/main" id="{90B5CCA3-A1A8-4B43-BEBD-E500C68F3F81}"/>
              </a:ext>
            </a:extLst>
          </p:cNvPr>
          <p:cNvSpPr>
            <a:spLocks noChangeArrowheads="1"/>
          </p:cNvSpPr>
          <p:nvPr/>
        </p:nvSpPr>
        <p:spPr bwMode="auto">
          <a:xfrm>
            <a:off x="304800" y="2315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064" name="Rectangle 64">
            <a:extLst>
              <a:ext uri="{FF2B5EF4-FFF2-40B4-BE49-F238E27FC236}">
                <a16:creationId xmlns:a16="http://schemas.microsoft.com/office/drawing/2014/main" id="{D196A0E6-8D88-4CF9-9FF7-FFB2A9AE6C0B}"/>
              </a:ext>
            </a:extLst>
          </p:cNvPr>
          <p:cNvSpPr>
            <a:spLocks noChangeArrowheads="1"/>
          </p:cNvSpPr>
          <p:nvPr/>
        </p:nvSpPr>
        <p:spPr bwMode="auto">
          <a:xfrm>
            <a:off x="304800" y="1529188"/>
            <a:ext cx="11080101" cy="4524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342900" indent="-342900" eaLnBrk="0" fontAlgn="base" hangingPunct="0">
              <a:spcBef>
                <a:spcPct val="0"/>
              </a:spcBef>
              <a:spcAft>
                <a:spcPct val="0"/>
              </a:spcAft>
              <a:buFont typeface="Wingdings" panose="05000000000000000000" pitchFamily="2" charset="2"/>
              <a:buChar char="Ø"/>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Réseau conçu pour faire des imitations des données ou d’images</a:t>
            </a:r>
          </a:p>
          <a:p>
            <a:pPr lvl="0" eaLnBrk="0" fontAlgn="base" hangingPunct="0">
              <a:spcBef>
                <a:spcPct val="0"/>
              </a:spcBef>
              <a:spcAft>
                <a:spcPct val="0"/>
              </a:spcAft>
            </a:pP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a:p>
            <a:pPr lvl="1" eaLnBrk="0" fontAlgn="base" hangingPunct="0">
              <a:spcBef>
                <a:spcPct val="0"/>
              </a:spcBef>
              <a:spcAft>
                <a:spcPct val="0"/>
              </a:spcAft>
            </a:pPr>
            <a:r>
              <a:rPr kumimoji="0" lang="fr-BE" altLang="fr-FR" sz="2400" b="0" i="0" u="none" strike="noStrike" cap="none" normalizeH="0" baseline="0" dirty="0">
                <a:ln>
                  <a:noFill/>
                </a:ln>
                <a:solidFill>
                  <a:schemeClr val="accent1">
                    <a:lumMod val="50000"/>
                  </a:schemeClr>
                </a:solidFill>
                <a:effectLst/>
                <a:latin typeface="Arial" panose="020B0604020202020204" pitchFamily="34" charset="0"/>
              </a:rPr>
              <a:t>À partir d’un jeu de données (Dataset)</a:t>
            </a:r>
          </a:p>
          <a:p>
            <a:pPr marL="800100" lvl="1" indent="-34290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Arial" panose="020B0604020202020204" pitchFamily="34" charset="0"/>
            </a:endParaRPr>
          </a:p>
          <a:p>
            <a:pPr marL="1257300" lvl="2" indent="-342900" eaLnBrk="0" fontAlgn="base" hangingPunct="0">
              <a:spcBef>
                <a:spcPct val="0"/>
              </a:spcBef>
              <a:spcAft>
                <a:spcPct val="0"/>
              </a:spcAft>
              <a:buFont typeface="Wingdings" panose="05000000000000000000" pitchFamily="2" charset="2"/>
              <a:buChar char="ü"/>
            </a:pPr>
            <a:r>
              <a:rPr lang="fr-BE" altLang="fr-FR" sz="2400" dirty="0">
                <a:solidFill>
                  <a:schemeClr val="accent1">
                    <a:lumMod val="60000"/>
                    <a:lumOff val="40000"/>
                  </a:schemeClr>
                </a:solidFill>
                <a:latin typeface="Arial" panose="020B0604020202020204" pitchFamily="34" charset="0"/>
              </a:rPr>
              <a:t>MNIST</a:t>
            </a:r>
          </a:p>
          <a:p>
            <a:pPr marL="1257300" lvl="2" indent="-342900" eaLnBrk="0" fontAlgn="base" hangingPunct="0">
              <a:spcBef>
                <a:spcPct val="0"/>
              </a:spcBef>
              <a:spcAft>
                <a:spcPct val="0"/>
              </a:spcAft>
              <a:buFont typeface="Wingdings" panose="05000000000000000000" pitchFamily="2" charset="2"/>
              <a:buChar char="ü"/>
            </a:pPr>
            <a:r>
              <a:rPr kumimoji="0" lang="fr-BE" altLang="fr-FR" sz="2400" b="0" i="0" u="none" strike="noStrike" cap="none" normalizeH="0" baseline="0" dirty="0" err="1">
                <a:ln>
                  <a:noFill/>
                </a:ln>
                <a:solidFill>
                  <a:schemeClr val="accent1">
                    <a:lumMod val="60000"/>
                    <a:lumOff val="40000"/>
                  </a:schemeClr>
                </a:solidFill>
                <a:effectLst/>
                <a:latin typeface="Arial" panose="020B0604020202020204" pitchFamily="34" charset="0"/>
              </a:rPr>
              <a:t>Cifar</a:t>
            </a:r>
            <a:r>
              <a:rPr kumimoji="0" lang="fr-BE" altLang="fr-FR" sz="2400" b="0" i="0" u="none" strike="noStrike" cap="none" normalizeH="0" baseline="0" dirty="0">
                <a:ln>
                  <a:noFill/>
                </a:ln>
                <a:solidFill>
                  <a:schemeClr val="accent1">
                    <a:lumMod val="60000"/>
                    <a:lumOff val="40000"/>
                  </a:schemeClr>
                </a:solidFill>
                <a:effectLst/>
                <a:latin typeface="Arial" panose="020B0604020202020204" pitchFamily="34" charset="0"/>
              </a:rPr>
              <a:t> 10</a:t>
            </a:r>
          </a:p>
          <a:p>
            <a:pPr marL="1257300" lvl="2" indent="-342900" eaLnBrk="0" fontAlgn="base" hangingPunct="0">
              <a:spcBef>
                <a:spcPct val="0"/>
              </a:spcBef>
              <a:spcAft>
                <a:spcPct val="0"/>
              </a:spcAft>
              <a:buFont typeface="Wingdings" panose="05000000000000000000" pitchFamily="2" charset="2"/>
              <a:buChar char="ü"/>
            </a:pPr>
            <a:r>
              <a:rPr lang="fr-BE" altLang="fr-FR" sz="2400" dirty="0" err="1">
                <a:solidFill>
                  <a:schemeClr val="accent1">
                    <a:lumMod val="60000"/>
                    <a:lumOff val="40000"/>
                  </a:schemeClr>
                </a:solidFill>
                <a:latin typeface="Arial" panose="020B0604020202020204" pitchFamily="34" charset="0"/>
              </a:rPr>
              <a:t>Cifar</a:t>
            </a:r>
            <a:r>
              <a:rPr lang="fr-BE" altLang="fr-FR" sz="2400" dirty="0">
                <a:solidFill>
                  <a:schemeClr val="accent1">
                    <a:lumMod val="60000"/>
                    <a:lumOff val="40000"/>
                  </a:schemeClr>
                </a:solidFill>
                <a:latin typeface="Arial" panose="020B0604020202020204" pitchFamily="34" charset="0"/>
              </a:rPr>
              <a:t> 100</a:t>
            </a:r>
          </a:p>
          <a:p>
            <a:pPr marL="1257300" lvl="2" indent="-342900" eaLnBrk="0" fontAlgn="base" hangingPunct="0">
              <a:spcBef>
                <a:spcPct val="0"/>
              </a:spcBef>
              <a:spcAft>
                <a:spcPct val="0"/>
              </a:spcAft>
              <a:buFont typeface="Wingdings" panose="05000000000000000000" pitchFamily="2" charset="2"/>
              <a:buChar char="ü"/>
            </a:pPr>
            <a:r>
              <a:rPr lang="fr-BE" altLang="fr-FR" sz="2400" dirty="0">
                <a:solidFill>
                  <a:schemeClr val="accent1">
                    <a:lumMod val="50000"/>
                  </a:schemeClr>
                </a:solidFill>
                <a:latin typeface="Arial" panose="020B0604020202020204" pitchFamily="34" charset="0"/>
              </a:rPr>
              <a:t>STL 10		10 classes</a:t>
            </a:r>
          </a:p>
          <a:p>
            <a:pPr lvl="8" eaLnBrk="0" fontAlgn="base" hangingPunct="0">
              <a:spcBef>
                <a:spcPct val="0"/>
              </a:spcBef>
              <a:spcAft>
                <a:spcPct val="0"/>
              </a:spcAft>
            </a:pPr>
            <a:r>
              <a:rPr lang="fr-BE" altLang="fr-FR" sz="2400" dirty="0">
                <a:solidFill>
                  <a:schemeClr val="accent1">
                    <a:lumMod val="50000"/>
                  </a:schemeClr>
                </a:solidFill>
                <a:latin typeface="Arial" panose="020B0604020202020204" pitchFamily="34" charset="0"/>
              </a:rPr>
              <a:t>96</a:t>
            </a:r>
            <a:r>
              <a:rPr kumimoji="0" lang="fr-BE" altLang="fr-FR" sz="2400" b="0" i="0" u="none" strike="noStrike" cap="none" normalizeH="0" baseline="0" dirty="0">
                <a:ln>
                  <a:noFill/>
                </a:ln>
                <a:solidFill>
                  <a:schemeClr val="accent1">
                    <a:lumMod val="50000"/>
                  </a:schemeClr>
                </a:solidFill>
                <a:effectLst/>
                <a:latin typeface="Arial" panose="020B0604020202020204" pitchFamily="34" charset="0"/>
              </a:rPr>
              <a:t> x 96 pixels</a:t>
            </a:r>
          </a:p>
          <a:p>
            <a:pPr lvl="8" eaLnBrk="0" fontAlgn="base" hangingPunct="0">
              <a:spcBef>
                <a:spcPct val="0"/>
              </a:spcBef>
              <a:spcAft>
                <a:spcPct val="0"/>
              </a:spcAft>
            </a:pPr>
            <a:r>
              <a:rPr lang="fr-BE" altLang="fr-FR" sz="2400" dirty="0">
                <a:solidFill>
                  <a:schemeClr val="accent1">
                    <a:lumMod val="50000"/>
                  </a:schemeClr>
                </a:solidFill>
                <a:latin typeface="Arial" panose="020B0604020202020204" pitchFamily="34" charset="0"/>
              </a:rPr>
              <a:t>3 canaux (RGB)</a:t>
            </a: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a:p>
            <a:pPr marL="1257300" lvl="2" indent="-342900" eaLnBrk="0" fontAlgn="base" hangingPunct="0">
              <a:spcBef>
                <a:spcPct val="0"/>
              </a:spcBef>
              <a:spcAft>
                <a:spcPct val="0"/>
              </a:spcAft>
              <a:buFont typeface="Wingdings" panose="05000000000000000000" pitchFamily="2" charset="2"/>
              <a:buChar char="ü"/>
            </a:pPr>
            <a:endParaRPr lang="fr-BE" altLang="fr-FR" sz="2400" dirty="0">
              <a:solidFill>
                <a:schemeClr val="accent1">
                  <a:lumMod val="50000"/>
                </a:schemeClr>
              </a:solidFill>
              <a:latin typeface="Arial" panose="020B0604020202020204" pitchFamily="34" charset="0"/>
            </a:endParaRPr>
          </a:p>
          <a:p>
            <a:pPr marL="1257300" lvl="2" indent="-342900" eaLnBrk="0" fontAlgn="base" hangingPunct="0">
              <a:spcBef>
                <a:spcPct val="0"/>
              </a:spcBef>
              <a:spcAft>
                <a:spcPct val="0"/>
              </a:spcAft>
              <a:buFont typeface="Wingdings" panose="05000000000000000000" pitchFamily="2" charset="2"/>
              <a:buChar char="ü"/>
            </a:pP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p:txBody>
      </p:sp>
      <p:pic>
        <p:nvPicPr>
          <p:cNvPr id="3" name="Image 2">
            <a:extLst>
              <a:ext uri="{FF2B5EF4-FFF2-40B4-BE49-F238E27FC236}">
                <a16:creationId xmlns:a16="http://schemas.microsoft.com/office/drawing/2014/main" id="{81564629-8C8D-489C-839D-D3377C7B7EFE}"/>
              </a:ext>
            </a:extLst>
          </p:cNvPr>
          <p:cNvPicPr>
            <a:picLocks noChangeAspect="1"/>
          </p:cNvPicPr>
          <p:nvPr/>
        </p:nvPicPr>
        <p:blipFill>
          <a:blip r:embed="rId2"/>
          <a:stretch>
            <a:fillRect/>
          </a:stretch>
        </p:blipFill>
        <p:spPr>
          <a:xfrm>
            <a:off x="6933034" y="2011098"/>
            <a:ext cx="3620666" cy="3693811"/>
          </a:xfrm>
          <a:prstGeom prst="rect">
            <a:avLst/>
          </a:prstGeom>
        </p:spPr>
      </p:pic>
    </p:spTree>
    <p:extLst>
      <p:ext uri="{BB962C8B-B14F-4D97-AF65-F5344CB8AC3E}">
        <p14:creationId xmlns:p14="http://schemas.microsoft.com/office/powerpoint/2010/main" val="18040445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79" y="1"/>
            <a:ext cx="8976049"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Les réseaux de neurones - GAN</a:t>
            </a:r>
          </a:p>
        </p:txBody>
      </p:sp>
      <p:cxnSp>
        <p:nvCxnSpPr>
          <p:cNvPr id="11" name="Connecteur droit 10">
            <a:extLst>
              <a:ext uri="{FF2B5EF4-FFF2-40B4-BE49-F238E27FC236}">
                <a16:creationId xmlns:a16="http://schemas.microsoft.com/office/drawing/2014/main" id="{53B3DD2F-AE09-4031-828A-B4E8961CE168}"/>
              </a:ext>
            </a:extLst>
          </p:cNvPr>
          <p:cNvCxnSpPr/>
          <p:nvPr/>
        </p:nvCxnSpPr>
        <p:spPr>
          <a:xfrm>
            <a:off x="157065" y="5803641"/>
            <a:ext cx="11877869" cy="0"/>
          </a:xfrm>
          <a:prstGeom prst="line">
            <a:avLst/>
          </a:prstGeom>
          <a:ln w="50800">
            <a:gradFill flip="none" rotWithShape="1">
              <a:gsLst>
                <a:gs pos="0">
                  <a:schemeClr val="bg1">
                    <a:lumMod val="50000"/>
                  </a:schemeClr>
                </a:gs>
                <a:gs pos="38000">
                  <a:schemeClr val="accent1">
                    <a:lumMod val="45000"/>
                    <a:lumOff val="55000"/>
                  </a:schemeClr>
                </a:gs>
                <a:gs pos="77000">
                  <a:schemeClr val="accent1">
                    <a:lumMod val="45000"/>
                    <a:lumOff val="55000"/>
                  </a:schemeClr>
                </a:gs>
                <a:gs pos="100000">
                  <a:schemeClr val="accent1">
                    <a:lumMod val="30000"/>
                    <a:lumOff val="7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a:t>28-08-2019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p:txBody>
          <a:bodyPr/>
          <a:lstStyle/>
          <a:p>
            <a:r>
              <a:rPr lang="fr-BE"/>
              <a:t>ROMBAUX Michaël - IG CHARLEROI</a:t>
            </a:r>
            <a:endParaRPr lang="fr-BE" dirty="0"/>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17</a:t>
            </a:fld>
            <a:endParaRPr lang="fr-BE" dirty="0"/>
          </a:p>
        </p:txBody>
      </p:sp>
      <p:sp>
        <p:nvSpPr>
          <p:cNvPr id="2057" name="Rectangle 54">
            <a:extLst>
              <a:ext uri="{FF2B5EF4-FFF2-40B4-BE49-F238E27FC236}">
                <a16:creationId xmlns:a16="http://schemas.microsoft.com/office/drawing/2014/main" id="{D601683B-98A2-4199-BFCC-2A84D41164D5}"/>
              </a:ext>
            </a:extLst>
          </p:cNvPr>
          <p:cNvSpPr>
            <a:spLocks noChangeArrowheads="1"/>
          </p:cNvSpPr>
          <p:nvPr/>
        </p:nvSpPr>
        <p:spPr bwMode="auto">
          <a:xfrm>
            <a:off x="304800" y="14012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58" name="Rectangle 55">
            <a:extLst>
              <a:ext uri="{FF2B5EF4-FFF2-40B4-BE49-F238E27FC236}">
                <a16:creationId xmlns:a16="http://schemas.microsoft.com/office/drawing/2014/main" id="{A78158CE-C9E9-4808-B773-C01D500E742C}"/>
              </a:ext>
            </a:extLst>
          </p:cNvPr>
          <p:cNvSpPr>
            <a:spLocks noChangeArrowheads="1"/>
          </p:cNvSpPr>
          <p:nvPr/>
        </p:nvSpPr>
        <p:spPr bwMode="auto">
          <a:xfrm>
            <a:off x="304800" y="18584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60" name="Rectangle 57">
            <a:extLst>
              <a:ext uri="{FF2B5EF4-FFF2-40B4-BE49-F238E27FC236}">
                <a16:creationId xmlns:a16="http://schemas.microsoft.com/office/drawing/2014/main" id="{90B5CCA3-A1A8-4B43-BEBD-E500C68F3F81}"/>
              </a:ext>
            </a:extLst>
          </p:cNvPr>
          <p:cNvSpPr>
            <a:spLocks noChangeArrowheads="1"/>
          </p:cNvSpPr>
          <p:nvPr/>
        </p:nvSpPr>
        <p:spPr bwMode="auto">
          <a:xfrm>
            <a:off x="304800" y="2315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064" name="Rectangle 64">
            <a:extLst>
              <a:ext uri="{FF2B5EF4-FFF2-40B4-BE49-F238E27FC236}">
                <a16:creationId xmlns:a16="http://schemas.microsoft.com/office/drawing/2014/main" id="{D196A0E6-8D88-4CF9-9FF7-FFB2A9AE6C0B}"/>
              </a:ext>
            </a:extLst>
          </p:cNvPr>
          <p:cNvSpPr>
            <a:spLocks noChangeArrowheads="1"/>
          </p:cNvSpPr>
          <p:nvPr/>
        </p:nvSpPr>
        <p:spPr bwMode="auto">
          <a:xfrm>
            <a:off x="304800" y="1529188"/>
            <a:ext cx="11080101" cy="4893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342900" indent="-342900" eaLnBrk="0" fontAlgn="base" hangingPunct="0">
              <a:spcBef>
                <a:spcPct val="0"/>
              </a:spcBef>
              <a:spcAft>
                <a:spcPct val="0"/>
              </a:spcAft>
              <a:buFont typeface="Wingdings" panose="05000000000000000000" pitchFamily="2" charset="2"/>
              <a:buChar char="Ø"/>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Réseau conçu pour faire des imitations des données ou d’images</a:t>
            </a:r>
          </a:p>
          <a:p>
            <a:pPr lvl="0" eaLnBrk="0" fontAlgn="base" hangingPunct="0">
              <a:spcBef>
                <a:spcPct val="0"/>
              </a:spcBef>
              <a:spcAft>
                <a:spcPct val="0"/>
              </a:spcAft>
            </a:pP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a:p>
            <a:pPr lvl="1" eaLnBrk="0" fontAlgn="base" hangingPunct="0">
              <a:spcBef>
                <a:spcPct val="0"/>
              </a:spcBef>
              <a:spcAft>
                <a:spcPct val="0"/>
              </a:spcAft>
            </a:pPr>
            <a:r>
              <a:rPr kumimoji="0" lang="fr-BE" altLang="fr-FR" sz="2400" b="0" i="0" u="none" strike="noStrike" cap="none" normalizeH="0" baseline="0" dirty="0">
                <a:ln>
                  <a:noFill/>
                </a:ln>
                <a:solidFill>
                  <a:schemeClr val="accent1">
                    <a:lumMod val="50000"/>
                  </a:schemeClr>
                </a:solidFill>
                <a:effectLst/>
                <a:latin typeface="Arial" panose="020B0604020202020204" pitchFamily="34" charset="0"/>
              </a:rPr>
              <a:t>À partir d’un jeu de données (Dataset)</a:t>
            </a:r>
          </a:p>
          <a:p>
            <a:pPr marL="800100" lvl="1" indent="-34290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Arial" panose="020B0604020202020204" pitchFamily="34" charset="0"/>
            </a:endParaRPr>
          </a:p>
          <a:p>
            <a:pPr marL="1257300" lvl="2" indent="-342900" eaLnBrk="0" fontAlgn="base" hangingPunct="0">
              <a:spcBef>
                <a:spcPct val="0"/>
              </a:spcBef>
              <a:spcAft>
                <a:spcPct val="0"/>
              </a:spcAft>
              <a:buFont typeface="Wingdings" panose="05000000000000000000" pitchFamily="2" charset="2"/>
              <a:buChar char="ü"/>
            </a:pPr>
            <a:r>
              <a:rPr lang="fr-BE" altLang="fr-FR" sz="2400" dirty="0">
                <a:solidFill>
                  <a:schemeClr val="accent1">
                    <a:lumMod val="60000"/>
                    <a:lumOff val="40000"/>
                  </a:schemeClr>
                </a:solidFill>
                <a:latin typeface="Arial" panose="020B0604020202020204" pitchFamily="34" charset="0"/>
              </a:rPr>
              <a:t>MNIST</a:t>
            </a:r>
          </a:p>
          <a:p>
            <a:pPr marL="1257300" lvl="2" indent="-342900" eaLnBrk="0" fontAlgn="base" hangingPunct="0">
              <a:spcBef>
                <a:spcPct val="0"/>
              </a:spcBef>
              <a:spcAft>
                <a:spcPct val="0"/>
              </a:spcAft>
              <a:buFont typeface="Wingdings" panose="05000000000000000000" pitchFamily="2" charset="2"/>
              <a:buChar char="ü"/>
            </a:pPr>
            <a:r>
              <a:rPr kumimoji="0" lang="fr-BE" altLang="fr-FR" sz="2400" b="0" i="0" u="none" strike="noStrike" cap="none" normalizeH="0" baseline="0" dirty="0" err="1">
                <a:ln>
                  <a:noFill/>
                </a:ln>
                <a:solidFill>
                  <a:schemeClr val="accent1">
                    <a:lumMod val="60000"/>
                    <a:lumOff val="40000"/>
                  </a:schemeClr>
                </a:solidFill>
                <a:effectLst/>
                <a:latin typeface="Arial" panose="020B0604020202020204" pitchFamily="34" charset="0"/>
              </a:rPr>
              <a:t>Cifar</a:t>
            </a:r>
            <a:r>
              <a:rPr kumimoji="0" lang="fr-BE" altLang="fr-FR" sz="2400" b="0" i="0" u="none" strike="noStrike" cap="none" normalizeH="0" baseline="0" dirty="0">
                <a:ln>
                  <a:noFill/>
                </a:ln>
                <a:solidFill>
                  <a:schemeClr val="accent1">
                    <a:lumMod val="60000"/>
                    <a:lumOff val="40000"/>
                  </a:schemeClr>
                </a:solidFill>
                <a:effectLst/>
                <a:latin typeface="Arial" panose="020B0604020202020204" pitchFamily="34" charset="0"/>
              </a:rPr>
              <a:t> 10</a:t>
            </a:r>
          </a:p>
          <a:p>
            <a:pPr marL="1257300" lvl="2" indent="-342900" eaLnBrk="0" fontAlgn="base" hangingPunct="0">
              <a:spcBef>
                <a:spcPct val="0"/>
              </a:spcBef>
              <a:spcAft>
                <a:spcPct val="0"/>
              </a:spcAft>
              <a:buFont typeface="Wingdings" panose="05000000000000000000" pitchFamily="2" charset="2"/>
              <a:buChar char="ü"/>
            </a:pPr>
            <a:r>
              <a:rPr lang="fr-BE" altLang="fr-FR" sz="2400" dirty="0" err="1">
                <a:solidFill>
                  <a:schemeClr val="accent1">
                    <a:lumMod val="60000"/>
                    <a:lumOff val="40000"/>
                  </a:schemeClr>
                </a:solidFill>
                <a:latin typeface="Arial" panose="020B0604020202020204" pitchFamily="34" charset="0"/>
              </a:rPr>
              <a:t>Cifar</a:t>
            </a:r>
            <a:r>
              <a:rPr lang="fr-BE" altLang="fr-FR" sz="2400" dirty="0">
                <a:solidFill>
                  <a:schemeClr val="accent1">
                    <a:lumMod val="60000"/>
                    <a:lumOff val="40000"/>
                  </a:schemeClr>
                </a:solidFill>
                <a:latin typeface="Arial" panose="020B0604020202020204" pitchFamily="34" charset="0"/>
              </a:rPr>
              <a:t> 100</a:t>
            </a:r>
          </a:p>
          <a:p>
            <a:pPr marL="1257300" lvl="2" indent="-342900" eaLnBrk="0" fontAlgn="base" hangingPunct="0">
              <a:spcBef>
                <a:spcPct val="0"/>
              </a:spcBef>
              <a:spcAft>
                <a:spcPct val="0"/>
              </a:spcAft>
              <a:buFont typeface="Wingdings" panose="05000000000000000000" pitchFamily="2" charset="2"/>
              <a:buChar char="ü"/>
            </a:pPr>
            <a:r>
              <a:rPr lang="fr-BE" altLang="fr-FR" sz="2400" dirty="0">
                <a:solidFill>
                  <a:schemeClr val="accent1">
                    <a:lumMod val="60000"/>
                    <a:lumOff val="40000"/>
                  </a:schemeClr>
                </a:solidFill>
                <a:latin typeface="Arial" panose="020B0604020202020204" pitchFamily="34" charset="0"/>
              </a:rPr>
              <a:t>STL 10</a:t>
            </a:r>
          </a:p>
          <a:p>
            <a:pPr marL="1257300" lvl="2" indent="-342900" eaLnBrk="0" fontAlgn="base" hangingPunct="0">
              <a:spcBef>
                <a:spcPct val="0"/>
              </a:spcBef>
              <a:spcAft>
                <a:spcPct val="0"/>
              </a:spcAft>
              <a:buFont typeface="Wingdings" panose="05000000000000000000" pitchFamily="2" charset="2"/>
              <a:buChar char="ü"/>
            </a:pPr>
            <a:r>
              <a:rPr lang="fr-BE" sz="2400" dirty="0">
                <a:solidFill>
                  <a:schemeClr val="accent1">
                    <a:lumMod val="50000"/>
                  </a:schemeClr>
                </a:solidFill>
                <a:latin typeface="Arial" panose="020B0604020202020204" pitchFamily="34" charset="0"/>
              </a:rPr>
              <a:t>Fashion MNIST</a:t>
            </a:r>
            <a:r>
              <a:rPr lang="fr-BE" altLang="fr-FR" sz="2400" dirty="0">
                <a:solidFill>
                  <a:schemeClr val="accent1">
                    <a:lumMod val="50000"/>
                  </a:schemeClr>
                </a:solidFill>
                <a:latin typeface="Arial" panose="020B0604020202020204" pitchFamily="34" charset="0"/>
              </a:rPr>
              <a:t>	10 classes</a:t>
            </a:r>
          </a:p>
          <a:p>
            <a:pPr lvl="8" eaLnBrk="0" fontAlgn="base" hangingPunct="0">
              <a:spcBef>
                <a:spcPct val="0"/>
              </a:spcBef>
              <a:spcAft>
                <a:spcPct val="0"/>
              </a:spcAft>
            </a:pPr>
            <a:r>
              <a:rPr kumimoji="0" lang="fr-BE" altLang="fr-FR" sz="2400" b="0" i="0" u="none" strike="noStrike" cap="none" normalizeH="0" baseline="0" dirty="0">
                <a:ln>
                  <a:noFill/>
                </a:ln>
                <a:solidFill>
                  <a:schemeClr val="accent1">
                    <a:lumMod val="50000"/>
                  </a:schemeClr>
                </a:solidFill>
                <a:effectLst/>
                <a:latin typeface="Arial" panose="020B0604020202020204" pitchFamily="34" charset="0"/>
              </a:rPr>
              <a:t>28 x 28 pixels</a:t>
            </a:r>
          </a:p>
          <a:p>
            <a:pPr lvl="8" eaLnBrk="0" fontAlgn="base" hangingPunct="0">
              <a:spcBef>
                <a:spcPct val="0"/>
              </a:spcBef>
              <a:spcAft>
                <a:spcPct val="0"/>
              </a:spcAft>
            </a:pPr>
            <a:r>
              <a:rPr lang="fr-BE" altLang="fr-FR" sz="2400" dirty="0">
                <a:solidFill>
                  <a:schemeClr val="accent1">
                    <a:lumMod val="50000"/>
                  </a:schemeClr>
                </a:solidFill>
                <a:latin typeface="Arial" panose="020B0604020202020204" pitchFamily="34" charset="0"/>
              </a:rPr>
              <a:t>1 canal (</a:t>
            </a:r>
            <a:r>
              <a:rPr lang="fr-BE" altLang="fr-FR" sz="2400" dirty="0" err="1">
                <a:solidFill>
                  <a:schemeClr val="accent1">
                    <a:lumMod val="50000"/>
                  </a:schemeClr>
                </a:solidFill>
                <a:latin typeface="Arial" panose="020B0604020202020204" pitchFamily="34" charset="0"/>
              </a:rPr>
              <a:t>Greyscale</a:t>
            </a:r>
            <a:r>
              <a:rPr lang="fr-BE" altLang="fr-FR" sz="2400" dirty="0">
                <a:solidFill>
                  <a:schemeClr val="accent1">
                    <a:lumMod val="50000"/>
                  </a:schemeClr>
                </a:solidFill>
                <a:latin typeface="Arial" panose="020B0604020202020204" pitchFamily="34" charset="0"/>
              </a:rPr>
              <a:t>)</a:t>
            </a: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a:p>
            <a:pPr marL="1257300" lvl="2" indent="-342900" eaLnBrk="0" fontAlgn="base" hangingPunct="0">
              <a:spcBef>
                <a:spcPct val="0"/>
              </a:spcBef>
              <a:spcAft>
                <a:spcPct val="0"/>
              </a:spcAft>
              <a:buFont typeface="Wingdings" panose="05000000000000000000" pitchFamily="2" charset="2"/>
              <a:buChar char="ü"/>
            </a:pPr>
            <a:endParaRPr lang="fr-BE" sz="2400" dirty="0">
              <a:solidFill>
                <a:schemeClr val="accent1">
                  <a:lumMod val="50000"/>
                </a:schemeClr>
              </a:solidFill>
              <a:latin typeface="Arial" panose="020B0604020202020204" pitchFamily="34" charset="0"/>
            </a:endParaRPr>
          </a:p>
          <a:p>
            <a:pPr marL="1257300" lvl="2" indent="-342900" eaLnBrk="0" fontAlgn="base" hangingPunct="0">
              <a:spcBef>
                <a:spcPct val="0"/>
              </a:spcBef>
              <a:spcAft>
                <a:spcPct val="0"/>
              </a:spcAft>
              <a:buFont typeface="Wingdings" panose="05000000000000000000" pitchFamily="2" charset="2"/>
              <a:buChar char="ü"/>
            </a:pP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p:txBody>
      </p:sp>
      <p:pic>
        <p:nvPicPr>
          <p:cNvPr id="5" name="Image 4">
            <a:extLst>
              <a:ext uri="{FF2B5EF4-FFF2-40B4-BE49-F238E27FC236}">
                <a16:creationId xmlns:a16="http://schemas.microsoft.com/office/drawing/2014/main" id="{47EDAB72-01E3-4F07-8937-32E7F67F6051}"/>
              </a:ext>
            </a:extLst>
          </p:cNvPr>
          <p:cNvPicPr>
            <a:picLocks noChangeAspect="1"/>
          </p:cNvPicPr>
          <p:nvPr/>
        </p:nvPicPr>
        <p:blipFill>
          <a:blip r:embed="rId2"/>
          <a:stretch>
            <a:fillRect/>
          </a:stretch>
        </p:blipFill>
        <p:spPr>
          <a:xfrm>
            <a:off x="6759444" y="2065804"/>
            <a:ext cx="4379817" cy="3280636"/>
          </a:xfrm>
          <a:prstGeom prst="rect">
            <a:avLst/>
          </a:prstGeom>
        </p:spPr>
      </p:pic>
    </p:spTree>
    <p:extLst>
      <p:ext uri="{BB962C8B-B14F-4D97-AF65-F5344CB8AC3E}">
        <p14:creationId xmlns:p14="http://schemas.microsoft.com/office/powerpoint/2010/main" val="9556669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79" y="1"/>
            <a:ext cx="8976049"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Les réseaux de neurones - GAN</a:t>
            </a:r>
          </a:p>
        </p:txBody>
      </p:sp>
      <p:cxnSp>
        <p:nvCxnSpPr>
          <p:cNvPr id="11" name="Connecteur droit 10">
            <a:extLst>
              <a:ext uri="{FF2B5EF4-FFF2-40B4-BE49-F238E27FC236}">
                <a16:creationId xmlns:a16="http://schemas.microsoft.com/office/drawing/2014/main" id="{53B3DD2F-AE09-4031-828A-B4E8961CE168}"/>
              </a:ext>
            </a:extLst>
          </p:cNvPr>
          <p:cNvCxnSpPr/>
          <p:nvPr/>
        </p:nvCxnSpPr>
        <p:spPr>
          <a:xfrm>
            <a:off x="157065" y="5803641"/>
            <a:ext cx="11877869" cy="0"/>
          </a:xfrm>
          <a:prstGeom prst="line">
            <a:avLst/>
          </a:prstGeom>
          <a:ln w="50800">
            <a:gradFill flip="none" rotWithShape="1">
              <a:gsLst>
                <a:gs pos="0">
                  <a:schemeClr val="bg1">
                    <a:lumMod val="50000"/>
                  </a:schemeClr>
                </a:gs>
                <a:gs pos="38000">
                  <a:schemeClr val="accent1">
                    <a:lumMod val="45000"/>
                    <a:lumOff val="55000"/>
                  </a:schemeClr>
                </a:gs>
                <a:gs pos="77000">
                  <a:schemeClr val="accent1">
                    <a:lumMod val="45000"/>
                    <a:lumOff val="55000"/>
                  </a:schemeClr>
                </a:gs>
                <a:gs pos="100000">
                  <a:schemeClr val="accent1">
                    <a:lumMod val="30000"/>
                    <a:lumOff val="7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a:t>28-08-2019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p:txBody>
          <a:bodyPr/>
          <a:lstStyle/>
          <a:p>
            <a:r>
              <a:rPr lang="fr-BE"/>
              <a:t>ROMBAUX Michaël - IG CHARLEROI</a:t>
            </a:r>
            <a:endParaRPr lang="fr-BE" dirty="0"/>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18</a:t>
            </a:fld>
            <a:endParaRPr lang="fr-BE" dirty="0"/>
          </a:p>
        </p:txBody>
      </p:sp>
      <p:sp>
        <p:nvSpPr>
          <p:cNvPr id="2057" name="Rectangle 54">
            <a:extLst>
              <a:ext uri="{FF2B5EF4-FFF2-40B4-BE49-F238E27FC236}">
                <a16:creationId xmlns:a16="http://schemas.microsoft.com/office/drawing/2014/main" id="{D601683B-98A2-4199-BFCC-2A84D41164D5}"/>
              </a:ext>
            </a:extLst>
          </p:cNvPr>
          <p:cNvSpPr>
            <a:spLocks noChangeArrowheads="1"/>
          </p:cNvSpPr>
          <p:nvPr/>
        </p:nvSpPr>
        <p:spPr bwMode="auto">
          <a:xfrm>
            <a:off x="304800" y="14012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58" name="Rectangle 55">
            <a:extLst>
              <a:ext uri="{FF2B5EF4-FFF2-40B4-BE49-F238E27FC236}">
                <a16:creationId xmlns:a16="http://schemas.microsoft.com/office/drawing/2014/main" id="{A78158CE-C9E9-4808-B773-C01D500E742C}"/>
              </a:ext>
            </a:extLst>
          </p:cNvPr>
          <p:cNvSpPr>
            <a:spLocks noChangeArrowheads="1"/>
          </p:cNvSpPr>
          <p:nvPr/>
        </p:nvSpPr>
        <p:spPr bwMode="auto">
          <a:xfrm>
            <a:off x="304800" y="18584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60" name="Rectangle 57">
            <a:extLst>
              <a:ext uri="{FF2B5EF4-FFF2-40B4-BE49-F238E27FC236}">
                <a16:creationId xmlns:a16="http://schemas.microsoft.com/office/drawing/2014/main" id="{90B5CCA3-A1A8-4B43-BEBD-E500C68F3F81}"/>
              </a:ext>
            </a:extLst>
          </p:cNvPr>
          <p:cNvSpPr>
            <a:spLocks noChangeArrowheads="1"/>
          </p:cNvSpPr>
          <p:nvPr/>
        </p:nvSpPr>
        <p:spPr bwMode="auto">
          <a:xfrm>
            <a:off x="304800" y="2315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064" name="Rectangle 64">
            <a:extLst>
              <a:ext uri="{FF2B5EF4-FFF2-40B4-BE49-F238E27FC236}">
                <a16:creationId xmlns:a16="http://schemas.microsoft.com/office/drawing/2014/main" id="{D196A0E6-8D88-4CF9-9FF7-FFB2A9AE6C0B}"/>
              </a:ext>
            </a:extLst>
          </p:cNvPr>
          <p:cNvSpPr>
            <a:spLocks noChangeArrowheads="1"/>
          </p:cNvSpPr>
          <p:nvPr/>
        </p:nvSpPr>
        <p:spPr bwMode="auto">
          <a:xfrm>
            <a:off x="304800" y="1529188"/>
            <a:ext cx="11080101" cy="5262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342900" indent="-342900" eaLnBrk="0" fontAlgn="base" hangingPunct="0">
              <a:spcBef>
                <a:spcPct val="0"/>
              </a:spcBef>
              <a:spcAft>
                <a:spcPct val="0"/>
              </a:spcAft>
              <a:buFont typeface="Wingdings" panose="05000000000000000000" pitchFamily="2" charset="2"/>
              <a:buChar char="Ø"/>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Réseau conçu pour faire des imitations des données ou d’images</a:t>
            </a:r>
          </a:p>
          <a:p>
            <a:pPr lvl="0" eaLnBrk="0" fontAlgn="base" hangingPunct="0">
              <a:spcBef>
                <a:spcPct val="0"/>
              </a:spcBef>
              <a:spcAft>
                <a:spcPct val="0"/>
              </a:spcAft>
            </a:pP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a:p>
            <a:pPr lvl="1" eaLnBrk="0" fontAlgn="base" hangingPunct="0">
              <a:spcBef>
                <a:spcPct val="0"/>
              </a:spcBef>
              <a:spcAft>
                <a:spcPct val="0"/>
              </a:spcAft>
            </a:pPr>
            <a:r>
              <a:rPr kumimoji="0" lang="fr-BE" altLang="fr-FR" sz="2400" b="0" i="0" u="none" strike="noStrike" cap="none" normalizeH="0" baseline="0" dirty="0">
                <a:ln>
                  <a:noFill/>
                </a:ln>
                <a:solidFill>
                  <a:schemeClr val="accent1">
                    <a:lumMod val="50000"/>
                  </a:schemeClr>
                </a:solidFill>
                <a:effectLst/>
                <a:latin typeface="Arial" panose="020B0604020202020204" pitchFamily="34" charset="0"/>
              </a:rPr>
              <a:t>À partir d’un jeu de données (Dataset)</a:t>
            </a:r>
          </a:p>
          <a:p>
            <a:pPr marL="800100" lvl="1" indent="-34290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Arial" panose="020B0604020202020204" pitchFamily="34" charset="0"/>
            </a:endParaRPr>
          </a:p>
          <a:p>
            <a:pPr marL="1257300" lvl="2" indent="-342900" eaLnBrk="0" fontAlgn="base" hangingPunct="0">
              <a:spcBef>
                <a:spcPct val="0"/>
              </a:spcBef>
              <a:spcAft>
                <a:spcPct val="0"/>
              </a:spcAft>
              <a:buFont typeface="Wingdings" panose="05000000000000000000" pitchFamily="2" charset="2"/>
              <a:buChar char="ü"/>
            </a:pPr>
            <a:r>
              <a:rPr lang="fr-BE" altLang="fr-FR" sz="2400" dirty="0">
                <a:solidFill>
                  <a:schemeClr val="accent1">
                    <a:lumMod val="60000"/>
                    <a:lumOff val="40000"/>
                  </a:schemeClr>
                </a:solidFill>
                <a:latin typeface="Arial" panose="020B0604020202020204" pitchFamily="34" charset="0"/>
              </a:rPr>
              <a:t>MNIST</a:t>
            </a:r>
          </a:p>
          <a:p>
            <a:pPr marL="1257300" lvl="2" indent="-342900" eaLnBrk="0" fontAlgn="base" hangingPunct="0">
              <a:spcBef>
                <a:spcPct val="0"/>
              </a:spcBef>
              <a:spcAft>
                <a:spcPct val="0"/>
              </a:spcAft>
              <a:buFont typeface="Wingdings" panose="05000000000000000000" pitchFamily="2" charset="2"/>
              <a:buChar char="ü"/>
            </a:pPr>
            <a:r>
              <a:rPr kumimoji="0" lang="fr-BE" altLang="fr-FR" sz="2400" b="0" i="0" u="none" strike="noStrike" cap="none" normalizeH="0" baseline="0" dirty="0" err="1">
                <a:ln>
                  <a:noFill/>
                </a:ln>
                <a:solidFill>
                  <a:schemeClr val="accent1">
                    <a:lumMod val="60000"/>
                    <a:lumOff val="40000"/>
                  </a:schemeClr>
                </a:solidFill>
                <a:effectLst/>
                <a:latin typeface="Arial" panose="020B0604020202020204" pitchFamily="34" charset="0"/>
              </a:rPr>
              <a:t>Cifar</a:t>
            </a:r>
            <a:r>
              <a:rPr kumimoji="0" lang="fr-BE" altLang="fr-FR" sz="2400" b="0" i="0" u="none" strike="noStrike" cap="none" normalizeH="0" baseline="0" dirty="0">
                <a:ln>
                  <a:noFill/>
                </a:ln>
                <a:solidFill>
                  <a:schemeClr val="accent1">
                    <a:lumMod val="60000"/>
                    <a:lumOff val="40000"/>
                  </a:schemeClr>
                </a:solidFill>
                <a:effectLst/>
                <a:latin typeface="Arial" panose="020B0604020202020204" pitchFamily="34" charset="0"/>
              </a:rPr>
              <a:t> 10</a:t>
            </a:r>
          </a:p>
          <a:p>
            <a:pPr marL="1257300" lvl="2" indent="-342900" eaLnBrk="0" fontAlgn="base" hangingPunct="0">
              <a:spcBef>
                <a:spcPct val="0"/>
              </a:spcBef>
              <a:spcAft>
                <a:spcPct val="0"/>
              </a:spcAft>
              <a:buFont typeface="Wingdings" panose="05000000000000000000" pitchFamily="2" charset="2"/>
              <a:buChar char="ü"/>
            </a:pPr>
            <a:r>
              <a:rPr lang="fr-BE" altLang="fr-FR" sz="2400" dirty="0" err="1">
                <a:solidFill>
                  <a:schemeClr val="accent1">
                    <a:lumMod val="60000"/>
                    <a:lumOff val="40000"/>
                  </a:schemeClr>
                </a:solidFill>
                <a:latin typeface="Arial" panose="020B0604020202020204" pitchFamily="34" charset="0"/>
              </a:rPr>
              <a:t>Cifar</a:t>
            </a:r>
            <a:r>
              <a:rPr lang="fr-BE" altLang="fr-FR" sz="2400" dirty="0">
                <a:solidFill>
                  <a:schemeClr val="accent1">
                    <a:lumMod val="60000"/>
                    <a:lumOff val="40000"/>
                  </a:schemeClr>
                </a:solidFill>
                <a:latin typeface="Arial" panose="020B0604020202020204" pitchFamily="34" charset="0"/>
              </a:rPr>
              <a:t> 100</a:t>
            </a:r>
          </a:p>
          <a:p>
            <a:pPr marL="1257300" lvl="2" indent="-342900" eaLnBrk="0" fontAlgn="base" hangingPunct="0">
              <a:spcBef>
                <a:spcPct val="0"/>
              </a:spcBef>
              <a:spcAft>
                <a:spcPct val="0"/>
              </a:spcAft>
              <a:buFont typeface="Wingdings" panose="05000000000000000000" pitchFamily="2" charset="2"/>
              <a:buChar char="ü"/>
            </a:pPr>
            <a:r>
              <a:rPr lang="fr-BE" altLang="fr-FR" sz="2400" dirty="0">
                <a:solidFill>
                  <a:schemeClr val="accent1">
                    <a:lumMod val="60000"/>
                    <a:lumOff val="40000"/>
                  </a:schemeClr>
                </a:solidFill>
                <a:latin typeface="Arial" panose="020B0604020202020204" pitchFamily="34" charset="0"/>
              </a:rPr>
              <a:t>STL 10</a:t>
            </a:r>
          </a:p>
          <a:p>
            <a:pPr marL="1257300" lvl="2" indent="-342900" eaLnBrk="0" fontAlgn="base" hangingPunct="0">
              <a:spcBef>
                <a:spcPct val="0"/>
              </a:spcBef>
              <a:spcAft>
                <a:spcPct val="0"/>
              </a:spcAft>
              <a:buFont typeface="Wingdings" panose="05000000000000000000" pitchFamily="2" charset="2"/>
              <a:buChar char="ü"/>
            </a:pPr>
            <a:r>
              <a:rPr lang="fr-BE" sz="2400" dirty="0">
                <a:solidFill>
                  <a:schemeClr val="accent1">
                    <a:lumMod val="60000"/>
                    <a:lumOff val="40000"/>
                  </a:schemeClr>
                </a:solidFill>
                <a:latin typeface="Arial" panose="020B0604020202020204" pitchFamily="34" charset="0"/>
              </a:rPr>
              <a:t>Fashion MNIST</a:t>
            </a:r>
          </a:p>
          <a:p>
            <a:pPr marL="1257300" lvl="2" indent="-342900" eaLnBrk="0" fontAlgn="base" hangingPunct="0">
              <a:spcBef>
                <a:spcPct val="0"/>
              </a:spcBef>
              <a:spcAft>
                <a:spcPct val="0"/>
              </a:spcAft>
              <a:buFont typeface="Wingdings" panose="05000000000000000000" pitchFamily="2" charset="2"/>
              <a:buChar char="ü"/>
            </a:pPr>
            <a:r>
              <a:rPr lang="fr-BE" altLang="fr-FR" sz="2400" dirty="0">
                <a:solidFill>
                  <a:schemeClr val="accent1">
                    <a:lumMod val="50000"/>
                  </a:schemeClr>
                </a:solidFill>
                <a:latin typeface="Arial" panose="020B0604020202020204" pitchFamily="34" charset="0"/>
              </a:rPr>
              <a:t>EMNIST		62 classes</a:t>
            </a:r>
          </a:p>
          <a:p>
            <a:pPr lvl="8" eaLnBrk="0" fontAlgn="base" hangingPunct="0">
              <a:spcBef>
                <a:spcPct val="0"/>
              </a:spcBef>
              <a:spcAft>
                <a:spcPct val="0"/>
              </a:spcAft>
            </a:pPr>
            <a:r>
              <a:rPr kumimoji="0" lang="fr-BE" altLang="fr-FR" sz="2400" b="0" i="0" u="none" strike="noStrike" cap="none" normalizeH="0" baseline="0" dirty="0">
                <a:ln>
                  <a:noFill/>
                </a:ln>
                <a:solidFill>
                  <a:schemeClr val="accent1">
                    <a:lumMod val="50000"/>
                  </a:schemeClr>
                </a:solidFill>
                <a:effectLst/>
                <a:latin typeface="Arial" panose="020B0604020202020204" pitchFamily="34" charset="0"/>
              </a:rPr>
              <a:t>28 x 28 pixels</a:t>
            </a:r>
          </a:p>
          <a:p>
            <a:pPr lvl="8" eaLnBrk="0" fontAlgn="base" hangingPunct="0">
              <a:spcBef>
                <a:spcPct val="0"/>
              </a:spcBef>
              <a:spcAft>
                <a:spcPct val="0"/>
              </a:spcAft>
            </a:pPr>
            <a:r>
              <a:rPr lang="fr-BE" altLang="fr-FR" sz="2400" dirty="0">
                <a:solidFill>
                  <a:schemeClr val="accent1">
                    <a:lumMod val="50000"/>
                  </a:schemeClr>
                </a:solidFill>
                <a:latin typeface="Arial" panose="020B0604020202020204" pitchFamily="34" charset="0"/>
              </a:rPr>
              <a:t>1 canal</a:t>
            </a: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a:p>
            <a:pPr marL="1257300" lvl="2" indent="-342900" eaLnBrk="0" fontAlgn="base" hangingPunct="0">
              <a:spcBef>
                <a:spcPct val="0"/>
              </a:spcBef>
              <a:spcAft>
                <a:spcPct val="0"/>
              </a:spcAft>
              <a:buFont typeface="Wingdings" panose="05000000000000000000" pitchFamily="2" charset="2"/>
              <a:buChar char="ü"/>
            </a:pPr>
            <a:endParaRPr lang="fr-BE" altLang="fr-FR" sz="2400" dirty="0">
              <a:solidFill>
                <a:schemeClr val="accent1">
                  <a:lumMod val="50000"/>
                </a:schemeClr>
              </a:solidFill>
              <a:latin typeface="Arial" panose="020B0604020202020204" pitchFamily="34" charset="0"/>
            </a:endParaRPr>
          </a:p>
          <a:p>
            <a:pPr marL="1257300" lvl="2" indent="-342900" eaLnBrk="0" fontAlgn="base" hangingPunct="0">
              <a:spcBef>
                <a:spcPct val="0"/>
              </a:spcBef>
              <a:spcAft>
                <a:spcPct val="0"/>
              </a:spcAft>
              <a:buFont typeface="Wingdings" panose="05000000000000000000" pitchFamily="2" charset="2"/>
              <a:buChar char="ü"/>
            </a:pP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p:txBody>
      </p:sp>
      <p:pic>
        <p:nvPicPr>
          <p:cNvPr id="3" name="Image 2">
            <a:extLst>
              <a:ext uri="{FF2B5EF4-FFF2-40B4-BE49-F238E27FC236}">
                <a16:creationId xmlns:a16="http://schemas.microsoft.com/office/drawing/2014/main" id="{46BA948D-DE57-424C-A472-CC3D1897D3D2}"/>
              </a:ext>
            </a:extLst>
          </p:cNvPr>
          <p:cNvPicPr>
            <a:picLocks noChangeAspect="1"/>
          </p:cNvPicPr>
          <p:nvPr/>
        </p:nvPicPr>
        <p:blipFill>
          <a:blip r:embed="rId2"/>
          <a:stretch>
            <a:fillRect/>
          </a:stretch>
        </p:blipFill>
        <p:spPr>
          <a:xfrm>
            <a:off x="7232179" y="1986388"/>
            <a:ext cx="2893104" cy="3459416"/>
          </a:xfrm>
          <a:prstGeom prst="rect">
            <a:avLst/>
          </a:prstGeom>
        </p:spPr>
      </p:pic>
    </p:spTree>
    <p:extLst>
      <p:ext uri="{BB962C8B-B14F-4D97-AF65-F5344CB8AC3E}">
        <p14:creationId xmlns:p14="http://schemas.microsoft.com/office/powerpoint/2010/main" val="34750350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79" y="1"/>
            <a:ext cx="8976049"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Les réseaux de neurones - GAN</a:t>
            </a:r>
          </a:p>
        </p:txBody>
      </p:sp>
      <p:cxnSp>
        <p:nvCxnSpPr>
          <p:cNvPr id="11" name="Connecteur droit 10">
            <a:extLst>
              <a:ext uri="{FF2B5EF4-FFF2-40B4-BE49-F238E27FC236}">
                <a16:creationId xmlns:a16="http://schemas.microsoft.com/office/drawing/2014/main" id="{53B3DD2F-AE09-4031-828A-B4E8961CE168}"/>
              </a:ext>
            </a:extLst>
          </p:cNvPr>
          <p:cNvCxnSpPr/>
          <p:nvPr/>
        </p:nvCxnSpPr>
        <p:spPr>
          <a:xfrm>
            <a:off x="157065" y="5803641"/>
            <a:ext cx="11877869" cy="0"/>
          </a:xfrm>
          <a:prstGeom prst="line">
            <a:avLst/>
          </a:prstGeom>
          <a:ln w="50800">
            <a:gradFill flip="none" rotWithShape="1">
              <a:gsLst>
                <a:gs pos="0">
                  <a:schemeClr val="bg1">
                    <a:lumMod val="50000"/>
                  </a:schemeClr>
                </a:gs>
                <a:gs pos="38000">
                  <a:schemeClr val="accent1">
                    <a:lumMod val="45000"/>
                    <a:lumOff val="55000"/>
                  </a:schemeClr>
                </a:gs>
                <a:gs pos="77000">
                  <a:schemeClr val="accent1">
                    <a:lumMod val="45000"/>
                    <a:lumOff val="55000"/>
                  </a:schemeClr>
                </a:gs>
                <a:gs pos="100000">
                  <a:schemeClr val="accent1">
                    <a:lumMod val="30000"/>
                    <a:lumOff val="7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a:t>28-08-2019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p:txBody>
          <a:bodyPr/>
          <a:lstStyle/>
          <a:p>
            <a:r>
              <a:rPr lang="fr-BE"/>
              <a:t>ROMBAUX Michaël - IG CHARLEROI</a:t>
            </a:r>
            <a:endParaRPr lang="fr-BE" dirty="0"/>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19</a:t>
            </a:fld>
            <a:endParaRPr lang="fr-BE" dirty="0"/>
          </a:p>
        </p:txBody>
      </p:sp>
      <p:sp>
        <p:nvSpPr>
          <p:cNvPr id="2053" name="AutoShape 9">
            <a:extLst>
              <a:ext uri="{FF2B5EF4-FFF2-40B4-BE49-F238E27FC236}">
                <a16:creationId xmlns:a16="http://schemas.microsoft.com/office/drawing/2014/main" id="{FEDD03D1-9358-4E6C-A351-846825F53309}"/>
              </a:ext>
            </a:extLst>
          </p:cNvPr>
          <p:cNvSpPr>
            <a:spLocks noChangeArrowheads="1"/>
          </p:cNvSpPr>
          <p:nvPr/>
        </p:nvSpPr>
        <p:spPr bwMode="auto">
          <a:xfrm>
            <a:off x="1871098" y="4025614"/>
            <a:ext cx="1837755" cy="1695996"/>
          </a:xfrm>
          <a:prstGeom prst="flowChartMultidocument">
            <a:avLst/>
          </a:prstGeom>
          <a:solidFill>
            <a:srgbClr val="FFFFFF"/>
          </a:solidFill>
          <a:ln w="9525">
            <a:solidFill>
              <a:srgbClr val="000000"/>
            </a:solid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Générateur</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
        <p:nvSpPr>
          <p:cNvPr id="2054" name="AutoShape 15">
            <a:extLst>
              <a:ext uri="{FF2B5EF4-FFF2-40B4-BE49-F238E27FC236}">
                <a16:creationId xmlns:a16="http://schemas.microsoft.com/office/drawing/2014/main" id="{E9E2F534-A802-42BA-B32E-2D808471AA87}"/>
              </a:ext>
            </a:extLst>
          </p:cNvPr>
          <p:cNvSpPr>
            <a:spLocks noChangeArrowheads="1"/>
          </p:cNvSpPr>
          <p:nvPr/>
        </p:nvSpPr>
        <p:spPr bwMode="auto">
          <a:xfrm>
            <a:off x="5941567" y="2585461"/>
            <a:ext cx="1975941" cy="1721918"/>
          </a:xfrm>
          <a:prstGeom prst="flowChartMultidocument">
            <a:avLst/>
          </a:prstGeom>
          <a:solidFill>
            <a:srgbClr val="FFFFFF"/>
          </a:solidFill>
          <a:ln w="9525">
            <a:solidFill>
              <a:srgbClr val="000000"/>
            </a:solid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Discriminateur</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
        <p:nvSpPr>
          <p:cNvPr id="2057" name="Rectangle 54">
            <a:extLst>
              <a:ext uri="{FF2B5EF4-FFF2-40B4-BE49-F238E27FC236}">
                <a16:creationId xmlns:a16="http://schemas.microsoft.com/office/drawing/2014/main" id="{D601683B-98A2-4199-BFCC-2A84D41164D5}"/>
              </a:ext>
            </a:extLst>
          </p:cNvPr>
          <p:cNvSpPr>
            <a:spLocks noChangeArrowheads="1"/>
          </p:cNvSpPr>
          <p:nvPr/>
        </p:nvSpPr>
        <p:spPr bwMode="auto">
          <a:xfrm>
            <a:off x="304800" y="14012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58" name="Rectangle 55">
            <a:extLst>
              <a:ext uri="{FF2B5EF4-FFF2-40B4-BE49-F238E27FC236}">
                <a16:creationId xmlns:a16="http://schemas.microsoft.com/office/drawing/2014/main" id="{A78158CE-C9E9-4808-B773-C01D500E742C}"/>
              </a:ext>
            </a:extLst>
          </p:cNvPr>
          <p:cNvSpPr>
            <a:spLocks noChangeArrowheads="1"/>
          </p:cNvSpPr>
          <p:nvPr/>
        </p:nvSpPr>
        <p:spPr bwMode="auto">
          <a:xfrm>
            <a:off x="304800" y="18584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60" name="Rectangle 57">
            <a:extLst>
              <a:ext uri="{FF2B5EF4-FFF2-40B4-BE49-F238E27FC236}">
                <a16:creationId xmlns:a16="http://schemas.microsoft.com/office/drawing/2014/main" id="{90B5CCA3-A1A8-4B43-BEBD-E500C68F3F81}"/>
              </a:ext>
            </a:extLst>
          </p:cNvPr>
          <p:cNvSpPr>
            <a:spLocks noChangeArrowheads="1"/>
          </p:cNvSpPr>
          <p:nvPr/>
        </p:nvSpPr>
        <p:spPr bwMode="auto">
          <a:xfrm>
            <a:off x="304800" y="2315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063" name="Rectangle 62">
            <a:extLst>
              <a:ext uri="{FF2B5EF4-FFF2-40B4-BE49-F238E27FC236}">
                <a16:creationId xmlns:a16="http://schemas.microsoft.com/office/drawing/2014/main" id="{8A8127A7-2EA5-462F-BF78-FAC7186D57A2}"/>
              </a:ext>
            </a:extLst>
          </p:cNvPr>
          <p:cNvSpPr>
            <a:spLocks noChangeArrowheads="1"/>
          </p:cNvSpPr>
          <p:nvPr/>
        </p:nvSpPr>
        <p:spPr bwMode="auto">
          <a:xfrm>
            <a:off x="304800" y="23156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8" name="ZoneTexte 27">
            <a:extLst>
              <a:ext uri="{FF2B5EF4-FFF2-40B4-BE49-F238E27FC236}">
                <a16:creationId xmlns:a16="http://schemas.microsoft.com/office/drawing/2014/main" id="{F5A71331-0FB2-4218-B940-0688DE28F288}"/>
              </a:ext>
            </a:extLst>
          </p:cNvPr>
          <p:cNvSpPr txBox="1"/>
          <p:nvPr/>
        </p:nvSpPr>
        <p:spPr>
          <a:xfrm>
            <a:off x="206950" y="5398444"/>
            <a:ext cx="5166049" cy="646331"/>
          </a:xfrm>
          <a:prstGeom prst="rect">
            <a:avLst/>
          </a:prstGeom>
          <a:solidFill>
            <a:srgbClr val="FFFFFF">
              <a:alpha val="66000"/>
            </a:srgbClr>
          </a:solidFill>
          <a:ln>
            <a:solidFill>
              <a:srgbClr val="000000"/>
            </a:solidFill>
          </a:ln>
          <a:effectLst>
            <a:outerShdw blurRad="50800" dist="50800" dir="5400000" algn="ctr" rotWithShape="0">
              <a:schemeClr val="accent1">
                <a:lumMod val="75000"/>
              </a:schemeClr>
            </a:outerShdw>
          </a:effectLst>
        </p:spPr>
        <p:txBody>
          <a:bodyPr wrap="square" rtlCol="0">
            <a:spAutoFit/>
          </a:bodyPr>
          <a:lstStyle/>
          <a:p>
            <a:r>
              <a:rPr lang="fr-BE" dirty="0"/>
              <a:t>Objectif : Produire des outputs aussi réaliste que possible à partir de zéro</a:t>
            </a:r>
          </a:p>
        </p:txBody>
      </p:sp>
      <p:sp>
        <p:nvSpPr>
          <p:cNvPr id="29" name="ZoneTexte 28">
            <a:extLst>
              <a:ext uri="{FF2B5EF4-FFF2-40B4-BE49-F238E27FC236}">
                <a16:creationId xmlns:a16="http://schemas.microsoft.com/office/drawing/2014/main" id="{9E2D5DF1-20C8-4614-B32A-02E424E4B7BA}"/>
              </a:ext>
            </a:extLst>
          </p:cNvPr>
          <p:cNvSpPr txBox="1"/>
          <p:nvPr/>
        </p:nvSpPr>
        <p:spPr>
          <a:xfrm>
            <a:off x="7335168" y="3756946"/>
            <a:ext cx="2152650" cy="923330"/>
          </a:xfrm>
          <a:prstGeom prst="rect">
            <a:avLst/>
          </a:prstGeom>
          <a:solidFill>
            <a:srgbClr val="FFFFFF">
              <a:alpha val="66000"/>
            </a:srgbClr>
          </a:solidFill>
          <a:ln>
            <a:solidFill>
              <a:srgbClr val="000000"/>
            </a:solidFill>
          </a:ln>
          <a:effectLst>
            <a:outerShdw blurRad="50800" dist="50800" dir="5400000" algn="ctr" rotWithShape="0">
              <a:schemeClr val="accent6">
                <a:lumMod val="75000"/>
              </a:schemeClr>
            </a:outerShdw>
          </a:effectLst>
        </p:spPr>
        <p:txBody>
          <a:bodyPr wrap="square" rtlCol="0">
            <a:spAutoFit/>
          </a:bodyPr>
          <a:lstStyle/>
          <a:p>
            <a:r>
              <a:rPr lang="fr-BE" dirty="0"/>
              <a:t>Objectif : Identifier les vraies et fausses images</a:t>
            </a:r>
          </a:p>
        </p:txBody>
      </p:sp>
      <p:sp>
        <p:nvSpPr>
          <p:cNvPr id="3" name="Flèche : double flèche horizontale 2">
            <a:extLst>
              <a:ext uri="{FF2B5EF4-FFF2-40B4-BE49-F238E27FC236}">
                <a16:creationId xmlns:a16="http://schemas.microsoft.com/office/drawing/2014/main" id="{D02C0623-3B61-4505-8BA2-6CA8513B4057}"/>
              </a:ext>
            </a:extLst>
          </p:cNvPr>
          <p:cNvSpPr/>
          <p:nvPr/>
        </p:nvSpPr>
        <p:spPr>
          <a:xfrm>
            <a:off x="4038185" y="3833909"/>
            <a:ext cx="1699885" cy="646331"/>
          </a:xfrm>
          <a:prstGeom prst="leftRightArrow">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2" name="Organigramme : Stockage interne 1">
            <a:extLst>
              <a:ext uri="{FF2B5EF4-FFF2-40B4-BE49-F238E27FC236}">
                <a16:creationId xmlns:a16="http://schemas.microsoft.com/office/drawing/2014/main" id="{4EF72D9C-CD94-4016-950F-2C0B3B74E7F9}"/>
              </a:ext>
            </a:extLst>
          </p:cNvPr>
          <p:cNvSpPr/>
          <p:nvPr/>
        </p:nvSpPr>
        <p:spPr>
          <a:xfrm>
            <a:off x="3463962" y="1845976"/>
            <a:ext cx="1344706" cy="1197440"/>
          </a:xfrm>
          <a:prstGeom prst="flowChartInternalStorage">
            <a:avLst/>
          </a:prstGeom>
        </p:spPr>
        <p:style>
          <a:lnRef idx="2">
            <a:schemeClr val="dk1"/>
          </a:lnRef>
          <a:fillRef idx="1">
            <a:schemeClr val="lt1"/>
          </a:fillRef>
          <a:effectRef idx="0">
            <a:schemeClr val="dk1"/>
          </a:effectRef>
          <a:fontRef idx="minor">
            <a:schemeClr val="dk1"/>
          </a:fontRef>
        </p:style>
        <p:txBody>
          <a:bodyPr rtlCol="0" anchor="ctr"/>
          <a:lstStyle/>
          <a:p>
            <a:pPr algn="ctr"/>
            <a:r>
              <a:rPr lang="fr-BE" dirty="0"/>
              <a:t>Jeu de données</a:t>
            </a:r>
          </a:p>
          <a:p>
            <a:pPr algn="ctr"/>
            <a:r>
              <a:rPr lang="fr-BE" dirty="0"/>
              <a:t>fondé</a:t>
            </a:r>
          </a:p>
        </p:txBody>
      </p:sp>
      <p:sp>
        <p:nvSpPr>
          <p:cNvPr id="5" name="Flèche : droite 4">
            <a:extLst>
              <a:ext uri="{FF2B5EF4-FFF2-40B4-BE49-F238E27FC236}">
                <a16:creationId xmlns:a16="http://schemas.microsoft.com/office/drawing/2014/main" id="{362A6097-8703-4BC2-95E3-0F06E27F395D}"/>
              </a:ext>
            </a:extLst>
          </p:cNvPr>
          <p:cNvSpPr/>
          <p:nvPr/>
        </p:nvSpPr>
        <p:spPr>
          <a:xfrm rot="2124767">
            <a:off x="5010241" y="2575461"/>
            <a:ext cx="702593" cy="645788"/>
          </a:xfrm>
          <a:prstGeom prst="rightArrow">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6" name="ZoneTexte 5">
            <a:extLst>
              <a:ext uri="{FF2B5EF4-FFF2-40B4-BE49-F238E27FC236}">
                <a16:creationId xmlns:a16="http://schemas.microsoft.com/office/drawing/2014/main" id="{9E6AEB4F-13F9-4690-862E-3A675E1870A4}"/>
              </a:ext>
            </a:extLst>
          </p:cNvPr>
          <p:cNvSpPr txBox="1"/>
          <p:nvPr/>
        </p:nvSpPr>
        <p:spPr>
          <a:xfrm>
            <a:off x="4038185" y="4416141"/>
            <a:ext cx="2323652" cy="369332"/>
          </a:xfrm>
          <a:prstGeom prst="rect">
            <a:avLst/>
          </a:prstGeom>
          <a:noFill/>
        </p:spPr>
        <p:txBody>
          <a:bodyPr wrap="square" rtlCol="0">
            <a:spAutoFit/>
          </a:bodyPr>
          <a:lstStyle/>
          <a:p>
            <a:r>
              <a:rPr lang="fr-BE"/>
              <a:t>Rétropropagation</a:t>
            </a:r>
            <a:endParaRPr lang="fr-BE" dirty="0"/>
          </a:p>
        </p:txBody>
      </p:sp>
    </p:spTree>
    <p:extLst>
      <p:ext uri="{BB962C8B-B14F-4D97-AF65-F5344CB8AC3E}">
        <p14:creationId xmlns:p14="http://schemas.microsoft.com/office/powerpoint/2010/main" val="9961599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80" y="1"/>
            <a:ext cx="7099040"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Plan de la présentation</a:t>
            </a:r>
          </a:p>
        </p:txBody>
      </p:sp>
      <p:cxnSp>
        <p:nvCxnSpPr>
          <p:cNvPr id="11" name="Connecteur droit 10">
            <a:extLst>
              <a:ext uri="{FF2B5EF4-FFF2-40B4-BE49-F238E27FC236}">
                <a16:creationId xmlns:a16="http://schemas.microsoft.com/office/drawing/2014/main" id="{53B3DD2F-AE09-4031-828A-B4E8961CE168}"/>
              </a:ext>
            </a:extLst>
          </p:cNvPr>
          <p:cNvCxnSpPr/>
          <p:nvPr/>
        </p:nvCxnSpPr>
        <p:spPr>
          <a:xfrm>
            <a:off x="157065" y="5803641"/>
            <a:ext cx="11877869" cy="0"/>
          </a:xfrm>
          <a:prstGeom prst="line">
            <a:avLst/>
          </a:prstGeom>
          <a:ln w="50800">
            <a:gradFill flip="none" rotWithShape="1">
              <a:gsLst>
                <a:gs pos="0">
                  <a:schemeClr val="bg1">
                    <a:lumMod val="50000"/>
                  </a:schemeClr>
                </a:gs>
                <a:gs pos="38000">
                  <a:schemeClr val="accent1">
                    <a:lumMod val="45000"/>
                    <a:lumOff val="55000"/>
                  </a:schemeClr>
                </a:gs>
                <a:gs pos="77000">
                  <a:schemeClr val="accent1">
                    <a:lumMod val="45000"/>
                    <a:lumOff val="55000"/>
                  </a:schemeClr>
                </a:gs>
                <a:gs pos="100000">
                  <a:schemeClr val="accent1">
                    <a:lumMod val="30000"/>
                    <a:lumOff val="7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a:t>28-08-2019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p:txBody>
          <a:bodyPr/>
          <a:lstStyle/>
          <a:p>
            <a:r>
              <a:rPr lang="fr-BE"/>
              <a:t>ROMBAUX Michaël - IG CHARLEROI</a:t>
            </a:r>
            <a:endParaRPr lang="fr-BE" dirty="0"/>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2</a:t>
            </a:fld>
            <a:endParaRPr lang="fr-BE" dirty="0"/>
          </a:p>
        </p:txBody>
      </p:sp>
      <p:sp>
        <p:nvSpPr>
          <p:cNvPr id="2" name="ZoneTexte 1">
            <a:extLst>
              <a:ext uri="{FF2B5EF4-FFF2-40B4-BE49-F238E27FC236}">
                <a16:creationId xmlns:a16="http://schemas.microsoft.com/office/drawing/2014/main" id="{1F89FC10-8124-4531-A0C3-2E6E8F1E77BA}"/>
              </a:ext>
            </a:extLst>
          </p:cNvPr>
          <p:cNvSpPr txBox="1"/>
          <p:nvPr/>
        </p:nvSpPr>
        <p:spPr>
          <a:xfrm>
            <a:off x="1791478" y="1699678"/>
            <a:ext cx="10074207" cy="4031873"/>
          </a:xfrm>
          <a:prstGeom prst="rect">
            <a:avLst/>
          </a:prstGeom>
          <a:noFill/>
        </p:spPr>
        <p:txBody>
          <a:bodyPr wrap="square" rtlCol="0">
            <a:spAutoFit/>
          </a:bodyPr>
          <a:lstStyle/>
          <a:p>
            <a:pPr marL="285750" indent="-285750">
              <a:buFont typeface="Wingdings" panose="05000000000000000000" pitchFamily="2" charset="2"/>
              <a:buChar char="Ø"/>
            </a:pPr>
            <a:r>
              <a:rPr lang="fr-BE" sz="3200" dirty="0">
                <a:solidFill>
                  <a:schemeClr val="accent1">
                    <a:lumMod val="75000"/>
                  </a:schemeClr>
                </a:solidFill>
              </a:rPr>
              <a:t> Introduction</a:t>
            </a:r>
          </a:p>
          <a:p>
            <a:pPr marL="285750" indent="-285750">
              <a:buFont typeface="Wingdings" panose="05000000000000000000" pitchFamily="2" charset="2"/>
              <a:buChar char="Ø"/>
            </a:pPr>
            <a:r>
              <a:rPr lang="fr-BE" sz="3200" dirty="0">
                <a:solidFill>
                  <a:schemeClr val="accent1">
                    <a:lumMod val="75000"/>
                  </a:schemeClr>
                </a:solidFill>
              </a:rPr>
              <a:t> Les réseaux de neurones</a:t>
            </a:r>
          </a:p>
          <a:p>
            <a:pPr marL="1371600" lvl="2" indent="-457200">
              <a:buFont typeface="Wingdings" panose="05000000000000000000" pitchFamily="2" charset="2"/>
              <a:buChar char="q"/>
            </a:pPr>
            <a:r>
              <a:rPr lang="fr-BE" sz="3200" dirty="0">
                <a:solidFill>
                  <a:schemeClr val="accent1">
                    <a:lumMod val="75000"/>
                  </a:schemeClr>
                </a:solidFill>
              </a:rPr>
              <a:t>GAN (Generative Adversarial Net ou</a:t>
            </a:r>
          </a:p>
          <a:p>
            <a:pPr lvl="4"/>
            <a:r>
              <a:rPr lang="fr-BE" sz="3200" dirty="0">
                <a:solidFill>
                  <a:schemeClr val="accent1">
                    <a:lumMod val="75000"/>
                  </a:schemeClr>
                </a:solidFill>
              </a:rPr>
              <a:t>      Réseaux Antagonistes Génératifs)</a:t>
            </a:r>
          </a:p>
          <a:p>
            <a:pPr marL="1371600" lvl="2" indent="-457200">
              <a:buFont typeface="Wingdings" panose="05000000000000000000" pitchFamily="2" charset="2"/>
              <a:buChar char="q"/>
            </a:pPr>
            <a:r>
              <a:rPr lang="fr-BE" sz="3200" dirty="0">
                <a:solidFill>
                  <a:schemeClr val="accent1">
                    <a:lumMod val="75000"/>
                  </a:schemeClr>
                </a:solidFill>
              </a:rPr>
              <a:t>CGAN (Conditional Generative Adversarial Net)</a:t>
            </a:r>
          </a:p>
          <a:p>
            <a:pPr marL="457200" indent="-457200">
              <a:buFont typeface="Wingdings" panose="05000000000000000000" pitchFamily="2" charset="2"/>
              <a:buChar char="Ø"/>
            </a:pPr>
            <a:r>
              <a:rPr lang="fr-BE" sz="3200" dirty="0">
                <a:solidFill>
                  <a:schemeClr val="accent1">
                    <a:lumMod val="75000"/>
                  </a:schemeClr>
                </a:solidFill>
              </a:rPr>
              <a:t>L’environnement</a:t>
            </a:r>
          </a:p>
          <a:p>
            <a:pPr marL="285750" indent="-285750">
              <a:buFont typeface="Wingdings" panose="05000000000000000000" pitchFamily="2" charset="2"/>
              <a:buChar char="Ø"/>
            </a:pPr>
            <a:r>
              <a:rPr lang="fr-BE" sz="3200" dirty="0">
                <a:solidFill>
                  <a:schemeClr val="accent1">
                    <a:lumMod val="75000"/>
                  </a:schemeClr>
                </a:solidFill>
              </a:rPr>
              <a:t> Les résultats</a:t>
            </a:r>
          </a:p>
          <a:p>
            <a:pPr marL="285750" indent="-285750">
              <a:buFont typeface="Wingdings" panose="05000000000000000000" pitchFamily="2" charset="2"/>
              <a:buChar char="Ø"/>
            </a:pPr>
            <a:r>
              <a:rPr lang="fr-BE" sz="3200" dirty="0">
                <a:solidFill>
                  <a:schemeClr val="accent1">
                    <a:lumMod val="75000"/>
                  </a:schemeClr>
                </a:solidFill>
              </a:rPr>
              <a:t> Conclusion</a:t>
            </a:r>
          </a:p>
        </p:txBody>
      </p:sp>
    </p:spTree>
    <p:extLst>
      <p:ext uri="{BB962C8B-B14F-4D97-AF65-F5344CB8AC3E}">
        <p14:creationId xmlns:p14="http://schemas.microsoft.com/office/powerpoint/2010/main" val="12165344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79" y="1"/>
            <a:ext cx="8976049"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Les réseaux de neurones - GAN</a:t>
            </a:r>
          </a:p>
        </p:txBody>
      </p:sp>
      <p:cxnSp>
        <p:nvCxnSpPr>
          <p:cNvPr id="11" name="Connecteur droit 10">
            <a:extLst>
              <a:ext uri="{FF2B5EF4-FFF2-40B4-BE49-F238E27FC236}">
                <a16:creationId xmlns:a16="http://schemas.microsoft.com/office/drawing/2014/main" id="{53B3DD2F-AE09-4031-828A-B4E8961CE168}"/>
              </a:ext>
            </a:extLst>
          </p:cNvPr>
          <p:cNvCxnSpPr/>
          <p:nvPr/>
        </p:nvCxnSpPr>
        <p:spPr>
          <a:xfrm>
            <a:off x="157065" y="5803641"/>
            <a:ext cx="11877869" cy="0"/>
          </a:xfrm>
          <a:prstGeom prst="line">
            <a:avLst/>
          </a:prstGeom>
          <a:ln w="50800">
            <a:gradFill flip="none" rotWithShape="1">
              <a:gsLst>
                <a:gs pos="0">
                  <a:schemeClr val="bg1">
                    <a:lumMod val="50000"/>
                  </a:schemeClr>
                </a:gs>
                <a:gs pos="38000">
                  <a:schemeClr val="accent1">
                    <a:lumMod val="45000"/>
                    <a:lumOff val="55000"/>
                  </a:schemeClr>
                </a:gs>
                <a:gs pos="77000">
                  <a:schemeClr val="accent1">
                    <a:lumMod val="45000"/>
                    <a:lumOff val="55000"/>
                  </a:schemeClr>
                </a:gs>
                <a:gs pos="100000">
                  <a:schemeClr val="accent1">
                    <a:lumMod val="30000"/>
                    <a:lumOff val="7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a:t>28-08-2019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p:txBody>
          <a:bodyPr/>
          <a:lstStyle/>
          <a:p>
            <a:r>
              <a:rPr lang="fr-BE"/>
              <a:t>ROMBAUX Michaël - IG CHARLEROI</a:t>
            </a:r>
            <a:endParaRPr lang="fr-BE" dirty="0"/>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20</a:t>
            </a:fld>
            <a:endParaRPr lang="fr-BE" dirty="0"/>
          </a:p>
        </p:txBody>
      </p:sp>
      <p:sp>
        <p:nvSpPr>
          <p:cNvPr id="2057" name="Rectangle 54">
            <a:extLst>
              <a:ext uri="{FF2B5EF4-FFF2-40B4-BE49-F238E27FC236}">
                <a16:creationId xmlns:a16="http://schemas.microsoft.com/office/drawing/2014/main" id="{D601683B-98A2-4199-BFCC-2A84D41164D5}"/>
              </a:ext>
            </a:extLst>
          </p:cNvPr>
          <p:cNvSpPr>
            <a:spLocks noChangeArrowheads="1"/>
          </p:cNvSpPr>
          <p:nvPr/>
        </p:nvSpPr>
        <p:spPr bwMode="auto">
          <a:xfrm>
            <a:off x="304800" y="14012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58" name="Rectangle 55">
            <a:extLst>
              <a:ext uri="{FF2B5EF4-FFF2-40B4-BE49-F238E27FC236}">
                <a16:creationId xmlns:a16="http://schemas.microsoft.com/office/drawing/2014/main" id="{A78158CE-C9E9-4808-B773-C01D500E742C}"/>
              </a:ext>
            </a:extLst>
          </p:cNvPr>
          <p:cNvSpPr>
            <a:spLocks noChangeArrowheads="1"/>
          </p:cNvSpPr>
          <p:nvPr/>
        </p:nvSpPr>
        <p:spPr bwMode="auto">
          <a:xfrm>
            <a:off x="304800" y="18584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60" name="Rectangle 57">
            <a:extLst>
              <a:ext uri="{FF2B5EF4-FFF2-40B4-BE49-F238E27FC236}">
                <a16:creationId xmlns:a16="http://schemas.microsoft.com/office/drawing/2014/main" id="{90B5CCA3-A1A8-4B43-BEBD-E500C68F3F81}"/>
              </a:ext>
            </a:extLst>
          </p:cNvPr>
          <p:cNvSpPr>
            <a:spLocks noChangeArrowheads="1"/>
          </p:cNvSpPr>
          <p:nvPr/>
        </p:nvSpPr>
        <p:spPr bwMode="auto">
          <a:xfrm>
            <a:off x="304800" y="2315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063" name="Rectangle 62">
            <a:extLst>
              <a:ext uri="{FF2B5EF4-FFF2-40B4-BE49-F238E27FC236}">
                <a16:creationId xmlns:a16="http://schemas.microsoft.com/office/drawing/2014/main" id="{8A8127A7-2EA5-462F-BF78-FAC7186D57A2}"/>
              </a:ext>
            </a:extLst>
          </p:cNvPr>
          <p:cNvSpPr>
            <a:spLocks noChangeArrowheads="1"/>
          </p:cNvSpPr>
          <p:nvPr/>
        </p:nvSpPr>
        <p:spPr bwMode="auto">
          <a:xfrm>
            <a:off x="304800" y="23156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pic>
        <p:nvPicPr>
          <p:cNvPr id="2" name="Image 25">
            <a:extLst>
              <a:ext uri="{FF2B5EF4-FFF2-40B4-BE49-F238E27FC236}">
                <a16:creationId xmlns:a16="http://schemas.microsoft.com/office/drawing/2014/main" id="{08ABE021-4068-4D03-BC12-7829ED4C99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97936" y="3847614"/>
            <a:ext cx="811213" cy="793750"/>
          </a:xfrm>
          <a:prstGeom prst="rect">
            <a:avLst/>
          </a:prstGeom>
          <a:noFill/>
          <a:extLst>
            <a:ext uri="{909E8E84-426E-40DD-AFC4-6F175D3DCCD1}">
              <a14:hiddenFill xmlns:a14="http://schemas.microsoft.com/office/drawing/2010/main">
                <a:solidFill>
                  <a:srgbClr val="FFFFFF"/>
                </a:solidFill>
              </a14:hiddenFill>
            </a:ext>
          </a:extLst>
        </p:spPr>
      </p:pic>
      <p:sp>
        <p:nvSpPr>
          <p:cNvPr id="3" name="AutoShape 22">
            <a:extLst>
              <a:ext uri="{FF2B5EF4-FFF2-40B4-BE49-F238E27FC236}">
                <a16:creationId xmlns:a16="http://schemas.microsoft.com/office/drawing/2014/main" id="{2A79132A-73D4-4287-9F6A-44BEE909F9A1}"/>
              </a:ext>
            </a:extLst>
          </p:cNvPr>
          <p:cNvSpPr>
            <a:spLocks noChangeArrowheads="1"/>
          </p:cNvSpPr>
          <p:nvPr/>
        </p:nvSpPr>
        <p:spPr bwMode="auto">
          <a:xfrm>
            <a:off x="2825691" y="3467152"/>
            <a:ext cx="1552575" cy="1501775"/>
          </a:xfrm>
          <a:prstGeom prst="flowChartMultidocument">
            <a:avLst/>
          </a:prstGeom>
          <a:solidFill>
            <a:srgbClr val="FFFFFF"/>
          </a:solidFill>
          <a:ln w="9525">
            <a:solidFill>
              <a:srgbClr val="000000"/>
            </a:solid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Générateur</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pic>
        <p:nvPicPr>
          <p:cNvPr id="5" name="Image 1">
            <a:extLst>
              <a:ext uri="{FF2B5EF4-FFF2-40B4-BE49-F238E27FC236}">
                <a16:creationId xmlns:a16="http://schemas.microsoft.com/office/drawing/2014/main" id="{E7CF3BEB-EDF6-42DE-85DC-A6226C5EC49F}"/>
              </a:ext>
            </a:extLst>
          </p:cNvPr>
          <p:cNvPicPr>
            <a:picLocks noChangeAspect="1" noChangeArrowheads="1"/>
          </p:cNvPicPr>
          <p:nvPr/>
        </p:nvPicPr>
        <p:blipFill>
          <a:blip r:embed="rId4">
            <a:lum bright="36000"/>
            <a:extLst>
              <a:ext uri="{28A0092B-C50C-407E-A947-70E740481C1C}">
                <a14:useLocalDpi xmlns:a14="http://schemas.microsoft.com/office/drawing/2010/main" val="0"/>
              </a:ext>
            </a:extLst>
          </a:blip>
          <a:srcRect/>
          <a:stretch>
            <a:fillRect/>
          </a:stretch>
        </p:blipFill>
        <p:spPr bwMode="auto">
          <a:xfrm>
            <a:off x="961232" y="3792590"/>
            <a:ext cx="901700" cy="850900"/>
          </a:xfrm>
          <a:prstGeom prst="rect">
            <a:avLst/>
          </a:prstGeom>
          <a:noFill/>
          <a:ln w="6350">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30" name="AutoShape 24">
            <a:extLst>
              <a:ext uri="{FF2B5EF4-FFF2-40B4-BE49-F238E27FC236}">
                <a16:creationId xmlns:a16="http://schemas.microsoft.com/office/drawing/2014/main" id="{A740566D-93B9-4DA2-A74E-A99C2B77981C}"/>
              </a:ext>
            </a:extLst>
          </p:cNvPr>
          <p:cNvSpPr>
            <a:spLocks noChangeArrowheads="1"/>
          </p:cNvSpPr>
          <p:nvPr/>
        </p:nvSpPr>
        <p:spPr bwMode="auto">
          <a:xfrm>
            <a:off x="1874362" y="4221343"/>
            <a:ext cx="1022985" cy="189865"/>
          </a:xfrm>
          <a:prstGeom prst="rightArrow">
            <a:avLst>
              <a:gd name="adj1" fmla="val 50000"/>
              <a:gd name="adj2" fmla="val 134699"/>
            </a:avLst>
          </a:prstGeom>
          <a:solidFill>
            <a:schemeClr val="accent5">
              <a:lumMod val="100000"/>
              <a:lumOff val="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endParaRPr lang="fr-BE"/>
          </a:p>
        </p:txBody>
      </p:sp>
      <p:sp>
        <p:nvSpPr>
          <p:cNvPr id="6" name="AutoShape 27">
            <a:extLst>
              <a:ext uri="{FF2B5EF4-FFF2-40B4-BE49-F238E27FC236}">
                <a16:creationId xmlns:a16="http://schemas.microsoft.com/office/drawing/2014/main" id="{310DA7F0-2376-47B1-80EF-9D26A51AB4EE}"/>
              </a:ext>
            </a:extLst>
          </p:cNvPr>
          <p:cNvSpPr>
            <a:spLocks noChangeArrowheads="1"/>
          </p:cNvSpPr>
          <p:nvPr/>
        </p:nvSpPr>
        <p:spPr bwMode="auto">
          <a:xfrm>
            <a:off x="7112310" y="2501179"/>
            <a:ext cx="1944071" cy="1611806"/>
          </a:xfrm>
          <a:prstGeom prst="flowChartMultidocument">
            <a:avLst/>
          </a:prstGeom>
          <a:solidFill>
            <a:srgbClr val="FFFFFF"/>
          </a:solidFill>
          <a:ln w="9525">
            <a:solidFill>
              <a:srgbClr val="000000"/>
            </a:solid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Discriminateur</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
        <p:nvSpPr>
          <p:cNvPr id="32" name="AutoShape 28">
            <a:extLst>
              <a:ext uri="{FF2B5EF4-FFF2-40B4-BE49-F238E27FC236}">
                <a16:creationId xmlns:a16="http://schemas.microsoft.com/office/drawing/2014/main" id="{15D7484A-49BF-4417-A3A1-570F72C77F7E}"/>
              </a:ext>
            </a:extLst>
          </p:cNvPr>
          <p:cNvSpPr>
            <a:spLocks noChangeArrowheads="1"/>
          </p:cNvSpPr>
          <p:nvPr/>
        </p:nvSpPr>
        <p:spPr bwMode="auto">
          <a:xfrm rot="5400000">
            <a:off x="5950901" y="2399229"/>
            <a:ext cx="535940" cy="1430655"/>
          </a:xfrm>
          <a:custGeom>
            <a:avLst/>
            <a:gdLst>
              <a:gd name="G0" fmla="+- 9257 0 0"/>
              <a:gd name="G1" fmla="+- 16904 0 0"/>
              <a:gd name="G2" fmla="+- 9257 0 0"/>
              <a:gd name="G3" fmla="*/ 9257 1 2"/>
              <a:gd name="G4" fmla="+- G3 10800 0"/>
              <a:gd name="G5" fmla="+- 21600 9257 16904"/>
              <a:gd name="G6" fmla="+- 16904 9257 0"/>
              <a:gd name="G7" fmla="*/ G6 1 2"/>
              <a:gd name="G8" fmla="*/ 16904 2 1"/>
              <a:gd name="G9" fmla="+- G8 0 21600"/>
              <a:gd name="G10" fmla="*/ 21600 G0 G1"/>
              <a:gd name="G11" fmla="*/ 21600 G4 G1"/>
              <a:gd name="G12" fmla="*/ 21600 G5 G1"/>
              <a:gd name="G13" fmla="*/ 21600 G7 G1"/>
              <a:gd name="G14" fmla="*/ 16904 1 2"/>
              <a:gd name="G15" fmla="+- G5 0 G4"/>
              <a:gd name="G16" fmla="+- G0 0 G4"/>
              <a:gd name="G17" fmla="*/ G2 G15 G16"/>
              <a:gd name="T0" fmla="*/ 15429 w 21600"/>
              <a:gd name="T1" fmla="*/ 0 h 21600"/>
              <a:gd name="T2" fmla="*/ 9257 w 21600"/>
              <a:gd name="T3" fmla="*/ 9257 h 21600"/>
              <a:gd name="T4" fmla="*/ 0 w 21600"/>
              <a:gd name="T5" fmla="*/ 19715 h 21600"/>
              <a:gd name="T6" fmla="*/ 8452 w 21600"/>
              <a:gd name="T7" fmla="*/ 21600 h 21600"/>
              <a:gd name="T8" fmla="*/ 16904 w 21600"/>
              <a:gd name="T9" fmla="*/ 16715 h 21600"/>
              <a:gd name="T10" fmla="*/ 21600 w 21600"/>
              <a:gd name="T11" fmla="*/ 9257 h 21600"/>
              <a:gd name="T12" fmla="*/ 17694720 60000 65536"/>
              <a:gd name="T13" fmla="*/ 11796480 60000 65536"/>
              <a:gd name="T14" fmla="*/ 11796480 60000 65536"/>
              <a:gd name="T15" fmla="*/ 5898240 60000 65536"/>
              <a:gd name="T16" fmla="*/ 0 60000 65536"/>
              <a:gd name="T17" fmla="*/ 0 60000 65536"/>
              <a:gd name="T18" fmla="*/ 0 w 21600"/>
              <a:gd name="T19" fmla="*/ G12 h 21600"/>
              <a:gd name="T20" fmla="*/ G1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5429" y="0"/>
                </a:moveTo>
                <a:lnTo>
                  <a:pt x="9257" y="9257"/>
                </a:lnTo>
                <a:lnTo>
                  <a:pt x="13953" y="9257"/>
                </a:lnTo>
                <a:lnTo>
                  <a:pt x="13953" y="17829"/>
                </a:lnTo>
                <a:lnTo>
                  <a:pt x="0" y="17829"/>
                </a:lnTo>
                <a:lnTo>
                  <a:pt x="0" y="21600"/>
                </a:lnTo>
                <a:lnTo>
                  <a:pt x="16904" y="21600"/>
                </a:lnTo>
                <a:lnTo>
                  <a:pt x="16904" y="9257"/>
                </a:lnTo>
                <a:lnTo>
                  <a:pt x="21600" y="9257"/>
                </a:lnTo>
                <a:close/>
              </a:path>
            </a:pathLst>
          </a:custGeom>
          <a:solidFill>
            <a:srgbClr val="FFFFFF"/>
          </a:solidFill>
          <a:ln w="9525">
            <a:solidFill>
              <a:srgbClr val="000000"/>
            </a:solidFill>
            <a:miter lim="800000"/>
            <a:headEnd/>
            <a:tailEnd/>
          </a:ln>
        </p:spPr>
        <p:txBody>
          <a:bodyPr rot="0" vert="horz" wrap="square" lIns="91440" tIns="45720" rIns="91440" bIns="45720" anchor="t" anchorCtr="0" upright="1">
            <a:noAutofit/>
          </a:bodyPr>
          <a:lstStyle/>
          <a:p>
            <a:endParaRPr lang="fr-BE"/>
          </a:p>
        </p:txBody>
      </p:sp>
      <p:sp>
        <p:nvSpPr>
          <p:cNvPr id="33" name="AutoShape 30">
            <a:extLst>
              <a:ext uri="{FF2B5EF4-FFF2-40B4-BE49-F238E27FC236}">
                <a16:creationId xmlns:a16="http://schemas.microsoft.com/office/drawing/2014/main" id="{4C524912-7206-4B66-8684-C6E2BA10D80B}"/>
              </a:ext>
            </a:extLst>
          </p:cNvPr>
          <p:cNvSpPr>
            <a:spLocks noChangeArrowheads="1"/>
          </p:cNvSpPr>
          <p:nvPr/>
        </p:nvSpPr>
        <p:spPr bwMode="auto">
          <a:xfrm>
            <a:off x="9097753" y="3094472"/>
            <a:ext cx="664210" cy="294005"/>
          </a:xfrm>
          <a:prstGeom prst="stripedRightArrow">
            <a:avLst>
              <a:gd name="adj1" fmla="val 50000"/>
              <a:gd name="adj2" fmla="val 56479"/>
            </a:avLst>
          </a:prstGeom>
          <a:solidFill>
            <a:srgbClr val="FFFFFF"/>
          </a:solidFill>
          <a:ln w="9525">
            <a:solidFill>
              <a:srgbClr val="000000"/>
            </a:solidFill>
            <a:miter lim="800000"/>
            <a:headEnd/>
            <a:tailEnd/>
          </a:ln>
        </p:spPr>
        <p:txBody>
          <a:bodyPr rot="0" vert="horz" wrap="square" lIns="91440" tIns="45720" rIns="91440" bIns="45720" anchor="t" anchorCtr="0" upright="1">
            <a:noAutofit/>
          </a:bodyPr>
          <a:lstStyle/>
          <a:p>
            <a:endParaRPr lang="fr-BE"/>
          </a:p>
        </p:txBody>
      </p:sp>
      <p:sp>
        <p:nvSpPr>
          <p:cNvPr id="7" name="AutoShape 31">
            <a:extLst>
              <a:ext uri="{FF2B5EF4-FFF2-40B4-BE49-F238E27FC236}">
                <a16:creationId xmlns:a16="http://schemas.microsoft.com/office/drawing/2014/main" id="{6675FC07-7754-4490-98EC-544AC04D7ED8}"/>
              </a:ext>
            </a:extLst>
          </p:cNvPr>
          <p:cNvSpPr>
            <a:spLocks noChangeArrowheads="1"/>
          </p:cNvSpPr>
          <p:nvPr/>
        </p:nvSpPr>
        <p:spPr bwMode="auto">
          <a:xfrm>
            <a:off x="9877443" y="2698694"/>
            <a:ext cx="1000125" cy="1198562"/>
          </a:xfrm>
          <a:prstGeom prst="flowChartPredefinedProcess">
            <a:avLst/>
          </a:prstGeom>
          <a:solidFill>
            <a:srgbClr val="FFFFFF"/>
          </a:solidFill>
          <a:ln w="9525">
            <a:solidFill>
              <a:srgbClr val="000000"/>
            </a:solid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VRAIE</a:t>
            </a:r>
            <a:endParaRPr kumimoji="0" lang="fr-FR" altLang="fr-FR" sz="800" b="0" i="0" u="none" strike="noStrike" cap="none" normalizeH="0" baseline="0" dirty="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OU</a:t>
            </a:r>
            <a:endParaRPr kumimoji="0" lang="fr-FR" altLang="fr-FR" sz="800" b="0" i="0" u="none" strike="noStrike" cap="none" normalizeH="0" baseline="0" dirty="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FAUSSE</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pic>
        <p:nvPicPr>
          <p:cNvPr id="2068" name="Picture 20">
            <a:extLst>
              <a:ext uri="{FF2B5EF4-FFF2-40B4-BE49-F238E27FC236}">
                <a16:creationId xmlns:a16="http://schemas.microsoft.com/office/drawing/2014/main" id="{FCC547CD-95FD-42A0-BA48-0D9C2D9D7DE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43803" y="1285209"/>
            <a:ext cx="811213" cy="777875"/>
          </a:xfrm>
          <a:prstGeom prst="rect">
            <a:avLst/>
          </a:prstGeom>
          <a:noFill/>
          <a:extLst>
            <a:ext uri="{909E8E84-426E-40DD-AFC4-6F175D3DCCD1}">
              <a14:hiddenFill xmlns:a14="http://schemas.microsoft.com/office/drawing/2010/main">
                <a:solidFill>
                  <a:srgbClr val="FFFFFF"/>
                </a:solidFill>
              </a14:hiddenFill>
            </a:ext>
          </a:extLst>
        </p:spPr>
      </p:pic>
      <p:sp>
        <p:nvSpPr>
          <p:cNvPr id="39" name="AutoShape 37">
            <a:extLst>
              <a:ext uri="{FF2B5EF4-FFF2-40B4-BE49-F238E27FC236}">
                <a16:creationId xmlns:a16="http://schemas.microsoft.com/office/drawing/2014/main" id="{EEA37FDC-85F7-45EE-B88E-342F8B5A3205}"/>
              </a:ext>
            </a:extLst>
          </p:cNvPr>
          <p:cNvSpPr>
            <a:spLocks noChangeArrowheads="1"/>
          </p:cNvSpPr>
          <p:nvPr/>
        </p:nvSpPr>
        <p:spPr bwMode="auto">
          <a:xfrm rot="16200000" flipV="1">
            <a:off x="6010592" y="2824285"/>
            <a:ext cx="416560" cy="1430655"/>
          </a:xfrm>
          <a:custGeom>
            <a:avLst/>
            <a:gdLst>
              <a:gd name="G0" fmla="+- 9257 0 0"/>
              <a:gd name="G1" fmla="+- 16904 0 0"/>
              <a:gd name="G2" fmla="+- 9257 0 0"/>
              <a:gd name="G3" fmla="*/ 9257 1 2"/>
              <a:gd name="G4" fmla="+- G3 10800 0"/>
              <a:gd name="G5" fmla="+- 21600 9257 16904"/>
              <a:gd name="G6" fmla="+- 16904 9257 0"/>
              <a:gd name="G7" fmla="*/ G6 1 2"/>
              <a:gd name="G8" fmla="*/ 16904 2 1"/>
              <a:gd name="G9" fmla="+- G8 0 21600"/>
              <a:gd name="G10" fmla="*/ 21600 G0 G1"/>
              <a:gd name="G11" fmla="*/ 21600 G4 G1"/>
              <a:gd name="G12" fmla="*/ 21600 G5 G1"/>
              <a:gd name="G13" fmla="*/ 21600 G7 G1"/>
              <a:gd name="G14" fmla="*/ 16904 1 2"/>
              <a:gd name="G15" fmla="+- G5 0 G4"/>
              <a:gd name="G16" fmla="+- G0 0 G4"/>
              <a:gd name="G17" fmla="*/ G2 G15 G16"/>
              <a:gd name="T0" fmla="*/ 15429 w 21600"/>
              <a:gd name="T1" fmla="*/ 0 h 21600"/>
              <a:gd name="T2" fmla="*/ 9257 w 21600"/>
              <a:gd name="T3" fmla="*/ 9257 h 21600"/>
              <a:gd name="T4" fmla="*/ 0 w 21600"/>
              <a:gd name="T5" fmla="*/ 19715 h 21600"/>
              <a:gd name="T6" fmla="*/ 8452 w 21600"/>
              <a:gd name="T7" fmla="*/ 21600 h 21600"/>
              <a:gd name="T8" fmla="*/ 16904 w 21600"/>
              <a:gd name="T9" fmla="*/ 16715 h 21600"/>
              <a:gd name="T10" fmla="*/ 21600 w 21600"/>
              <a:gd name="T11" fmla="*/ 9257 h 21600"/>
              <a:gd name="T12" fmla="*/ 17694720 60000 65536"/>
              <a:gd name="T13" fmla="*/ 11796480 60000 65536"/>
              <a:gd name="T14" fmla="*/ 11796480 60000 65536"/>
              <a:gd name="T15" fmla="*/ 5898240 60000 65536"/>
              <a:gd name="T16" fmla="*/ 0 60000 65536"/>
              <a:gd name="T17" fmla="*/ 0 60000 65536"/>
              <a:gd name="T18" fmla="*/ 0 w 21600"/>
              <a:gd name="T19" fmla="*/ G12 h 21600"/>
              <a:gd name="T20" fmla="*/ G1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5429" y="0"/>
                </a:moveTo>
                <a:lnTo>
                  <a:pt x="9257" y="9257"/>
                </a:lnTo>
                <a:lnTo>
                  <a:pt x="13953" y="9257"/>
                </a:lnTo>
                <a:lnTo>
                  <a:pt x="13953" y="17829"/>
                </a:lnTo>
                <a:lnTo>
                  <a:pt x="0" y="17829"/>
                </a:lnTo>
                <a:lnTo>
                  <a:pt x="0" y="21600"/>
                </a:lnTo>
                <a:lnTo>
                  <a:pt x="16904" y="21600"/>
                </a:lnTo>
                <a:lnTo>
                  <a:pt x="16904" y="9257"/>
                </a:lnTo>
                <a:lnTo>
                  <a:pt x="21600" y="9257"/>
                </a:lnTo>
                <a:close/>
              </a:path>
            </a:pathLst>
          </a:custGeom>
          <a:solidFill>
            <a:srgbClr val="FFFFFF"/>
          </a:solidFill>
          <a:ln w="9525">
            <a:solidFill>
              <a:srgbClr val="000000"/>
            </a:solidFill>
            <a:miter lim="800000"/>
            <a:headEnd/>
            <a:tailEnd/>
          </a:ln>
        </p:spPr>
        <p:txBody>
          <a:bodyPr rot="0" vert="horz" wrap="square" lIns="91440" tIns="45720" rIns="91440" bIns="45720" anchor="t" anchorCtr="0" upright="1">
            <a:noAutofit/>
          </a:bodyPr>
          <a:lstStyle/>
          <a:p>
            <a:endParaRPr lang="fr-BE"/>
          </a:p>
        </p:txBody>
      </p:sp>
      <p:sp>
        <p:nvSpPr>
          <p:cNvPr id="12" name="Zone de texte 255">
            <a:extLst>
              <a:ext uri="{FF2B5EF4-FFF2-40B4-BE49-F238E27FC236}">
                <a16:creationId xmlns:a16="http://schemas.microsoft.com/office/drawing/2014/main" id="{AF47EF8D-5A32-4F1D-9344-711AA36C891E}"/>
              </a:ext>
            </a:extLst>
          </p:cNvPr>
          <p:cNvSpPr txBox="1">
            <a:spLocks noChangeArrowheads="1"/>
          </p:cNvSpPr>
          <p:nvPr/>
        </p:nvSpPr>
        <p:spPr bwMode="auto">
          <a:xfrm>
            <a:off x="1131094" y="3670997"/>
            <a:ext cx="566738" cy="1146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5400" b="0" i="1" u="none" strike="noStrike" cap="none" normalizeH="0" baseline="0" dirty="0">
                <a:ln>
                  <a:noFill/>
                </a:ln>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a:t>z</a:t>
            </a:r>
            <a:endParaRPr kumimoji="0" lang="fr-FR" altLang="fr-FR" sz="5400" b="0" i="0" u="none" strike="noStrike" cap="none" normalizeH="0" baseline="0" dirty="0">
              <a:ln>
                <a:noFill/>
              </a:ln>
              <a:solidFill>
                <a:schemeClr val="tx1"/>
              </a:solidFill>
              <a:effectLst/>
              <a:latin typeface="Arial" panose="020B0604020202020204" pitchFamily="34" charset="0"/>
            </a:endParaRPr>
          </a:p>
        </p:txBody>
      </p:sp>
      <p:sp>
        <p:nvSpPr>
          <p:cNvPr id="13" name="Zone de texte 86">
            <a:extLst>
              <a:ext uri="{FF2B5EF4-FFF2-40B4-BE49-F238E27FC236}">
                <a16:creationId xmlns:a16="http://schemas.microsoft.com/office/drawing/2014/main" id="{C0EC6666-7F29-4507-8330-C5D4E0AE817A}"/>
              </a:ext>
            </a:extLst>
          </p:cNvPr>
          <p:cNvSpPr txBox="1">
            <a:spLocks noChangeArrowheads="1"/>
          </p:cNvSpPr>
          <p:nvPr/>
        </p:nvSpPr>
        <p:spPr bwMode="auto">
          <a:xfrm>
            <a:off x="5451555" y="2231140"/>
            <a:ext cx="4857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2400" b="0" i="1" u="none" strike="noStrike" cap="none" normalizeH="0" baseline="0" dirty="0">
                <a:ln>
                  <a:noFill/>
                </a:ln>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a:t>x</a:t>
            </a:r>
            <a:endParaRPr kumimoji="0" lang="fr-FR" altLang="fr-FR" sz="2400" b="0" i="0" u="none" strike="noStrike" cap="none" normalizeH="0" baseline="0" dirty="0">
              <a:ln>
                <a:noFill/>
              </a:ln>
              <a:solidFill>
                <a:schemeClr val="tx1"/>
              </a:solidFill>
              <a:effectLst/>
              <a:latin typeface="Arial" panose="020B0604020202020204" pitchFamily="34" charset="0"/>
            </a:endParaRPr>
          </a:p>
        </p:txBody>
      </p:sp>
      <p:sp>
        <p:nvSpPr>
          <p:cNvPr id="14" name="Zone de texte 87">
            <a:extLst>
              <a:ext uri="{FF2B5EF4-FFF2-40B4-BE49-F238E27FC236}">
                <a16:creationId xmlns:a16="http://schemas.microsoft.com/office/drawing/2014/main" id="{606B80C1-F6CE-450C-A456-8D346ED1C3A0}"/>
              </a:ext>
            </a:extLst>
          </p:cNvPr>
          <p:cNvSpPr txBox="1">
            <a:spLocks noChangeArrowheads="1"/>
          </p:cNvSpPr>
          <p:nvPr/>
        </p:nvSpPr>
        <p:spPr bwMode="auto">
          <a:xfrm>
            <a:off x="4608453" y="4702584"/>
            <a:ext cx="1856346" cy="1131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Fausse image </a:t>
            </a:r>
            <a:r>
              <a:rPr kumimoji="0" lang="fr-FR" altLang="fr-FR" sz="1600" b="0" i="1" u="none" strike="noStrike" cap="none" normalizeH="0" baseline="0" dirty="0">
                <a:ln>
                  <a:noFill/>
                </a:ln>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a:t>G(z)</a:t>
            </a:r>
            <a:endParaRPr kumimoji="0" lang="fr-FR" altLang="fr-FR"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45" name="AutoShape 24">
            <a:extLst>
              <a:ext uri="{FF2B5EF4-FFF2-40B4-BE49-F238E27FC236}">
                <a16:creationId xmlns:a16="http://schemas.microsoft.com/office/drawing/2014/main" id="{C750FDAF-7ED1-49FA-9445-300B8E0B9ED0}"/>
              </a:ext>
            </a:extLst>
          </p:cNvPr>
          <p:cNvSpPr>
            <a:spLocks noChangeArrowheads="1"/>
          </p:cNvSpPr>
          <p:nvPr/>
        </p:nvSpPr>
        <p:spPr bwMode="auto">
          <a:xfrm>
            <a:off x="4378266" y="4148287"/>
            <a:ext cx="460375" cy="192405"/>
          </a:xfrm>
          <a:prstGeom prst="rightArrow">
            <a:avLst>
              <a:gd name="adj1" fmla="val 50000"/>
              <a:gd name="adj2" fmla="val 134699"/>
            </a:avLst>
          </a:prstGeom>
          <a:solidFill>
            <a:schemeClr val="accent5">
              <a:lumMod val="100000"/>
              <a:lumOff val="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endParaRPr lang="fr-BE"/>
          </a:p>
        </p:txBody>
      </p:sp>
      <p:sp>
        <p:nvSpPr>
          <p:cNvPr id="15" name="Rectangle 21">
            <a:extLst>
              <a:ext uri="{FF2B5EF4-FFF2-40B4-BE49-F238E27FC236}">
                <a16:creationId xmlns:a16="http://schemas.microsoft.com/office/drawing/2014/main" id="{59D2C570-1A7F-4209-8CBE-246FD4A40716}"/>
              </a:ext>
            </a:extLst>
          </p:cNvPr>
          <p:cNvSpPr>
            <a:spLocks noChangeArrowheads="1"/>
          </p:cNvSpPr>
          <p:nvPr/>
        </p:nvSpPr>
        <p:spPr bwMode="auto">
          <a:xfrm>
            <a:off x="755779" y="1313872"/>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365010" tIns="76176" rIns="91440" bIns="152352" numCol="1" anchor="ctr" anchorCtr="0" compatLnSpc="1">
            <a:prstTxWarp prst="textNoShape">
              <a:avLst/>
            </a:prstTxWarp>
            <a:spAutoFit/>
          </a:bodyPr>
          <a:lstStyle/>
          <a:p>
            <a:endParaRPr lang="fr-BE"/>
          </a:p>
        </p:txBody>
      </p:sp>
      <p:sp>
        <p:nvSpPr>
          <p:cNvPr id="16" name="Rectangle 22">
            <a:extLst>
              <a:ext uri="{FF2B5EF4-FFF2-40B4-BE49-F238E27FC236}">
                <a16:creationId xmlns:a16="http://schemas.microsoft.com/office/drawing/2014/main" id="{B6D38EB6-F27D-4DF6-9355-98AFBFEEED45}"/>
              </a:ext>
            </a:extLst>
          </p:cNvPr>
          <p:cNvSpPr>
            <a:spLocks noChangeArrowheads="1"/>
          </p:cNvSpPr>
          <p:nvPr/>
        </p:nvSpPr>
        <p:spPr bwMode="auto">
          <a:xfrm>
            <a:off x="838200" y="186900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17" name="Rectangle 24">
            <a:extLst>
              <a:ext uri="{FF2B5EF4-FFF2-40B4-BE49-F238E27FC236}">
                <a16:creationId xmlns:a16="http://schemas.microsoft.com/office/drawing/2014/main" id="{6AFF3AB2-E273-4231-B0B1-6828F0D81965}"/>
              </a:ext>
            </a:extLst>
          </p:cNvPr>
          <p:cNvSpPr>
            <a:spLocks noChangeArrowheads="1"/>
          </p:cNvSpPr>
          <p:nvPr/>
        </p:nvSpPr>
        <p:spPr bwMode="auto">
          <a:xfrm>
            <a:off x="838200" y="1684338"/>
            <a:ext cx="63863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449263"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449263"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dirty="0">
              <a:ln>
                <a:noFill/>
              </a:ln>
              <a:solidFill>
                <a:schemeClr val="tx1"/>
              </a:solidFill>
              <a:effectLst/>
              <a:latin typeface="Arial" panose="020B0604020202020204" pitchFamily="34" charset="0"/>
            </a:endParaRPr>
          </a:p>
        </p:txBody>
      </p:sp>
      <p:sp>
        <p:nvSpPr>
          <p:cNvPr id="18" name="Rectangle 26">
            <a:extLst>
              <a:ext uri="{FF2B5EF4-FFF2-40B4-BE49-F238E27FC236}">
                <a16:creationId xmlns:a16="http://schemas.microsoft.com/office/drawing/2014/main" id="{F1E1D58F-A040-440A-88FE-5B73D5FAAD36}"/>
              </a:ext>
            </a:extLst>
          </p:cNvPr>
          <p:cNvSpPr>
            <a:spLocks noChangeArrowheads="1"/>
          </p:cNvSpPr>
          <p:nvPr/>
        </p:nvSpPr>
        <p:spPr bwMode="auto">
          <a:xfrm>
            <a:off x="4449765" y="2031626"/>
            <a:ext cx="2036396"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449263" algn="l" defTabSz="914400" rtl="0" eaLnBrk="0" fontAlgn="base" latinLnBrk="0" hangingPunct="0">
              <a:lnSpc>
                <a:spcPct val="100000"/>
              </a:lnSpc>
              <a:spcBef>
                <a:spcPct val="0"/>
              </a:spcBef>
              <a:spcAft>
                <a:spcPct val="0"/>
              </a:spcAft>
              <a:buClrTx/>
              <a:buSzTx/>
              <a:buFontTx/>
              <a:buNone/>
              <a:tabLst/>
            </a:pPr>
            <a:r>
              <a:rPr kumimoji="0" lang="fr-BE" altLang="fr-FR" sz="16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Image Réelle</a:t>
            </a:r>
            <a:endParaRPr kumimoji="0" lang="fr-BE" altLang="fr-FR" sz="1600" b="0" i="0" u="none" strike="noStrike" cap="none" normalizeH="0" baseline="0" dirty="0">
              <a:ln>
                <a:noFill/>
              </a:ln>
              <a:solidFill>
                <a:schemeClr val="tx1"/>
              </a:solidFill>
              <a:effectLst/>
            </a:endParaRPr>
          </a:p>
          <a:p>
            <a:pPr marL="0" marR="0" lvl="0" indent="449263" algn="l" defTabSz="914400" rtl="0" eaLnBrk="0" fontAlgn="base" latinLnBrk="0" hangingPunct="0">
              <a:lnSpc>
                <a:spcPct val="100000"/>
              </a:lnSpc>
              <a:spcBef>
                <a:spcPct val="0"/>
              </a:spcBef>
              <a:spcAft>
                <a:spcPct val="0"/>
              </a:spcAft>
              <a:buClrTx/>
              <a:buSzTx/>
              <a:buFontTx/>
              <a:buNone/>
              <a:tabLst/>
            </a:pPr>
            <a:r>
              <a:rPr kumimoji="0" lang="fr-BE" altLang="fr-FR" sz="11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								    </a:t>
            </a:r>
            <a:endParaRPr kumimoji="0" lang="fr-BE" altLang="fr-FR" sz="1800" b="0" i="0" u="none" strike="noStrike" cap="none" normalizeH="0" baseline="0" dirty="0">
              <a:ln>
                <a:noFill/>
              </a:ln>
              <a:solidFill>
                <a:schemeClr val="tx1"/>
              </a:solidFill>
              <a:effectLst/>
              <a:latin typeface="Arial" panose="020B0604020202020204" pitchFamily="34" charset="0"/>
            </a:endParaRPr>
          </a:p>
        </p:txBody>
      </p:sp>
      <p:sp>
        <p:nvSpPr>
          <p:cNvPr id="22" name="Rectangle 29">
            <a:extLst>
              <a:ext uri="{FF2B5EF4-FFF2-40B4-BE49-F238E27FC236}">
                <a16:creationId xmlns:a16="http://schemas.microsoft.com/office/drawing/2014/main" id="{920356EB-C496-4735-8E4D-7AFE875CCD8A}"/>
              </a:ext>
            </a:extLst>
          </p:cNvPr>
          <p:cNvSpPr>
            <a:spLocks noChangeArrowheads="1"/>
          </p:cNvSpPr>
          <p:nvPr/>
        </p:nvSpPr>
        <p:spPr bwMode="auto">
          <a:xfrm>
            <a:off x="838200" y="1869004"/>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3" name="Rectangle 30">
            <a:extLst>
              <a:ext uri="{FF2B5EF4-FFF2-40B4-BE49-F238E27FC236}">
                <a16:creationId xmlns:a16="http://schemas.microsoft.com/office/drawing/2014/main" id="{9D8AFB7E-6045-4401-9AE5-22A21EE29FA8}"/>
              </a:ext>
            </a:extLst>
          </p:cNvPr>
          <p:cNvSpPr>
            <a:spLocks noChangeArrowheads="1"/>
          </p:cNvSpPr>
          <p:nvPr/>
        </p:nvSpPr>
        <p:spPr bwMode="auto">
          <a:xfrm>
            <a:off x="838200" y="232620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BE" altLang="fr-FR" sz="1100" b="0" i="0" u="none" strike="noStrike" cap="none" normalizeH="0" baseline="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	</a:t>
            </a: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4" name="Rectangle 32">
            <a:extLst>
              <a:ext uri="{FF2B5EF4-FFF2-40B4-BE49-F238E27FC236}">
                <a16:creationId xmlns:a16="http://schemas.microsoft.com/office/drawing/2014/main" id="{5D80B3F5-D622-4CA1-BC19-169C9B40DA57}"/>
              </a:ext>
            </a:extLst>
          </p:cNvPr>
          <p:cNvSpPr>
            <a:spLocks noChangeArrowheads="1"/>
          </p:cNvSpPr>
          <p:nvPr/>
        </p:nvSpPr>
        <p:spPr bwMode="auto">
          <a:xfrm rot="10800000" flipV="1">
            <a:off x="492620" y="2818417"/>
            <a:ext cx="2037994" cy="12157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dirty="0">
                <a:ln>
                  <a:noFill/>
                </a:ln>
                <a:solidFill>
                  <a:schemeClr val="tx1"/>
                </a:solidFill>
                <a:effectLst/>
                <a:latin typeface="Arial" panose="020B0604020202020204" pitchFamily="34" charset="0"/>
              </a:rPr>
            </a:br>
            <a:endParaRPr kumimoji="0" lang="fr-BE" altLang="fr-F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BE" altLang="fr-FR" sz="11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INPUT – </a:t>
            </a:r>
            <a:r>
              <a:rPr kumimoji="0" lang="fr-BE" altLang="fr-FR" sz="1100" b="0" i="0" u="none" strike="noStrike" cap="none" normalizeH="0" baseline="0" dirty="0" err="1">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Random</a:t>
            </a:r>
            <a:r>
              <a:rPr kumimoji="0" lang="fr-BE" altLang="fr-FR" sz="11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 Noise </a:t>
            </a:r>
            <a:endParaRPr kumimoji="0" lang="fr-BE" altLang="fr-FR"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dirty="0">
              <a:ln>
                <a:noFill/>
              </a:ln>
              <a:solidFill>
                <a:schemeClr val="tx1"/>
              </a:solidFill>
              <a:effectLst/>
              <a:latin typeface="Arial" panose="020B0604020202020204" pitchFamily="34" charset="0"/>
            </a:endParaRPr>
          </a:p>
        </p:txBody>
      </p:sp>
      <p:sp>
        <p:nvSpPr>
          <p:cNvPr id="8" name="ZoneTexte 7">
            <a:extLst>
              <a:ext uri="{FF2B5EF4-FFF2-40B4-BE49-F238E27FC236}">
                <a16:creationId xmlns:a16="http://schemas.microsoft.com/office/drawing/2014/main" id="{45154BCC-159C-4E0C-8CB8-A1724F9EEE1F}"/>
              </a:ext>
            </a:extLst>
          </p:cNvPr>
          <p:cNvSpPr txBox="1"/>
          <p:nvPr/>
        </p:nvSpPr>
        <p:spPr>
          <a:xfrm>
            <a:off x="2825690" y="5073805"/>
            <a:ext cx="2181207" cy="369332"/>
          </a:xfrm>
          <a:prstGeom prst="rect">
            <a:avLst/>
          </a:prstGeom>
          <a:noFill/>
        </p:spPr>
        <p:txBody>
          <a:bodyPr wrap="square" rtlCol="0">
            <a:spAutoFit/>
          </a:bodyPr>
          <a:lstStyle/>
          <a:p>
            <a:r>
              <a:rPr lang="fr-BE" dirty="0" err="1"/>
              <a:t>Convolutional</a:t>
            </a:r>
            <a:r>
              <a:rPr lang="fr-BE" dirty="0"/>
              <a:t> Net</a:t>
            </a:r>
          </a:p>
        </p:txBody>
      </p:sp>
      <p:sp>
        <p:nvSpPr>
          <p:cNvPr id="34" name="ZoneTexte 33">
            <a:extLst>
              <a:ext uri="{FF2B5EF4-FFF2-40B4-BE49-F238E27FC236}">
                <a16:creationId xmlns:a16="http://schemas.microsoft.com/office/drawing/2014/main" id="{0C50BC25-0FA1-4005-9092-FFBAA9303455}"/>
              </a:ext>
            </a:extLst>
          </p:cNvPr>
          <p:cNvSpPr txBox="1"/>
          <p:nvPr/>
        </p:nvSpPr>
        <p:spPr>
          <a:xfrm>
            <a:off x="6993741" y="4173021"/>
            <a:ext cx="2768222" cy="369332"/>
          </a:xfrm>
          <a:prstGeom prst="rect">
            <a:avLst/>
          </a:prstGeom>
          <a:noFill/>
        </p:spPr>
        <p:txBody>
          <a:bodyPr wrap="square" rtlCol="0">
            <a:spAutoFit/>
          </a:bodyPr>
          <a:lstStyle/>
          <a:p>
            <a:r>
              <a:rPr lang="fr-BE" dirty="0" err="1"/>
              <a:t>Deep</a:t>
            </a:r>
            <a:r>
              <a:rPr lang="fr-BE" dirty="0"/>
              <a:t> </a:t>
            </a:r>
            <a:r>
              <a:rPr lang="fr-BE" dirty="0" err="1"/>
              <a:t>Convolutional</a:t>
            </a:r>
            <a:r>
              <a:rPr lang="fr-BE" dirty="0"/>
              <a:t> Net</a:t>
            </a:r>
          </a:p>
        </p:txBody>
      </p:sp>
    </p:spTree>
    <p:extLst>
      <p:ext uri="{BB962C8B-B14F-4D97-AF65-F5344CB8AC3E}">
        <p14:creationId xmlns:p14="http://schemas.microsoft.com/office/powerpoint/2010/main" val="3052944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79" y="1"/>
            <a:ext cx="8976049"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Les réseaux de neurones - CGAN</a:t>
            </a:r>
          </a:p>
        </p:txBody>
      </p:sp>
      <p:cxnSp>
        <p:nvCxnSpPr>
          <p:cNvPr id="11" name="Connecteur droit 10">
            <a:extLst>
              <a:ext uri="{FF2B5EF4-FFF2-40B4-BE49-F238E27FC236}">
                <a16:creationId xmlns:a16="http://schemas.microsoft.com/office/drawing/2014/main" id="{53B3DD2F-AE09-4031-828A-B4E8961CE168}"/>
              </a:ext>
            </a:extLst>
          </p:cNvPr>
          <p:cNvCxnSpPr/>
          <p:nvPr/>
        </p:nvCxnSpPr>
        <p:spPr>
          <a:xfrm>
            <a:off x="157065" y="5803641"/>
            <a:ext cx="11877869" cy="0"/>
          </a:xfrm>
          <a:prstGeom prst="line">
            <a:avLst/>
          </a:prstGeom>
          <a:ln w="50800">
            <a:gradFill flip="none" rotWithShape="1">
              <a:gsLst>
                <a:gs pos="0">
                  <a:schemeClr val="bg1">
                    <a:lumMod val="50000"/>
                  </a:schemeClr>
                </a:gs>
                <a:gs pos="38000">
                  <a:schemeClr val="accent1">
                    <a:lumMod val="45000"/>
                    <a:lumOff val="55000"/>
                  </a:schemeClr>
                </a:gs>
                <a:gs pos="77000">
                  <a:schemeClr val="accent1">
                    <a:lumMod val="45000"/>
                    <a:lumOff val="55000"/>
                  </a:schemeClr>
                </a:gs>
                <a:gs pos="100000">
                  <a:schemeClr val="accent1">
                    <a:lumMod val="30000"/>
                    <a:lumOff val="7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a:t>28-08-2019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p:txBody>
          <a:bodyPr/>
          <a:lstStyle/>
          <a:p>
            <a:r>
              <a:rPr lang="fr-BE"/>
              <a:t>ROMBAUX Michaël - IG CHARLEROI</a:t>
            </a:r>
            <a:endParaRPr lang="fr-BE" dirty="0"/>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21</a:t>
            </a:fld>
            <a:endParaRPr lang="fr-BE" dirty="0"/>
          </a:p>
        </p:txBody>
      </p:sp>
      <p:sp>
        <p:nvSpPr>
          <p:cNvPr id="2057" name="Rectangle 54">
            <a:extLst>
              <a:ext uri="{FF2B5EF4-FFF2-40B4-BE49-F238E27FC236}">
                <a16:creationId xmlns:a16="http://schemas.microsoft.com/office/drawing/2014/main" id="{D601683B-98A2-4199-BFCC-2A84D41164D5}"/>
              </a:ext>
            </a:extLst>
          </p:cNvPr>
          <p:cNvSpPr>
            <a:spLocks noChangeArrowheads="1"/>
          </p:cNvSpPr>
          <p:nvPr/>
        </p:nvSpPr>
        <p:spPr bwMode="auto">
          <a:xfrm>
            <a:off x="304800" y="14012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58" name="Rectangle 55">
            <a:extLst>
              <a:ext uri="{FF2B5EF4-FFF2-40B4-BE49-F238E27FC236}">
                <a16:creationId xmlns:a16="http://schemas.microsoft.com/office/drawing/2014/main" id="{A78158CE-C9E9-4808-B773-C01D500E742C}"/>
              </a:ext>
            </a:extLst>
          </p:cNvPr>
          <p:cNvSpPr>
            <a:spLocks noChangeArrowheads="1"/>
          </p:cNvSpPr>
          <p:nvPr/>
        </p:nvSpPr>
        <p:spPr bwMode="auto">
          <a:xfrm>
            <a:off x="304800" y="18584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60" name="Rectangle 57">
            <a:extLst>
              <a:ext uri="{FF2B5EF4-FFF2-40B4-BE49-F238E27FC236}">
                <a16:creationId xmlns:a16="http://schemas.microsoft.com/office/drawing/2014/main" id="{90B5CCA3-A1A8-4B43-BEBD-E500C68F3F81}"/>
              </a:ext>
            </a:extLst>
          </p:cNvPr>
          <p:cNvSpPr>
            <a:spLocks noChangeArrowheads="1"/>
          </p:cNvSpPr>
          <p:nvPr/>
        </p:nvSpPr>
        <p:spPr bwMode="auto">
          <a:xfrm>
            <a:off x="304800" y="2315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064" name="Rectangle 64">
            <a:extLst>
              <a:ext uri="{FF2B5EF4-FFF2-40B4-BE49-F238E27FC236}">
                <a16:creationId xmlns:a16="http://schemas.microsoft.com/office/drawing/2014/main" id="{D196A0E6-8D88-4CF9-9FF7-FFB2A9AE6C0B}"/>
              </a:ext>
            </a:extLst>
          </p:cNvPr>
          <p:cNvSpPr>
            <a:spLocks noChangeArrowheads="1"/>
          </p:cNvSpPr>
          <p:nvPr/>
        </p:nvSpPr>
        <p:spPr bwMode="auto">
          <a:xfrm>
            <a:off x="304800" y="1529188"/>
            <a:ext cx="11080101" cy="4893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342900" indent="-342900" eaLnBrk="0" fontAlgn="base" hangingPunct="0">
              <a:spcBef>
                <a:spcPct val="0"/>
              </a:spcBef>
              <a:spcAft>
                <a:spcPct val="0"/>
              </a:spcAft>
              <a:buFont typeface="Wingdings" panose="05000000000000000000" pitchFamily="2" charset="2"/>
              <a:buChar char="Ø"/>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Réseau conçu pour faire des imitations des données ou d’images</a:t>
            </a:r>
          </a:p>
          <a:p>
            <a:pPr marL="342900" indent="-342900" eaLnBrk="0" fontAlgn="base" hangingPunct="0">
              <a:spcBef>
                <a:spcPct val="0"/>
              </a:spcBef>
              <a:spcAft>
                <a:spcPct val="0"/>
              </a:spcAft>
              <a:buFont typeface="Wingdings" panose="05000000000000000000" pitchFamily="2" charset="2"/>
              <a:buChar char="Ø"/>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marL="342900" indent="-342900" eaLnBrk="0" fontAlgn="base" hangingPunct="0">
              <a:spcBef>
                <a:spcPct val="0"/>
              </a:spcBef>
              <a:spcAft>
                <a:spcPct val="0"/>
              </a:spcAft>
              <a:buFont typeface="Wingdings" panose="05000000000000000000" pitchFamily="2" charset="2"/>
              <a:buChar char="Ø"/>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Apprentissage supervisé</a:t>
            </a:r>
          </a:p>
          <a:p>
            <a:pPr marL="342900" lvl="0" indent="-342900" eaLnBrk="0" fontAlgn="base" hangingPunct="0">
              <a:spcBef>
                <a:spcPct val="0"/>
              </a:spcBef>
              <a:spcAft>
                <a:spcPct val="0"/>
              </a:spcAft>
              <a:buFont typeface="Wingdings" panose="05000000000000000000" pitchFamily="2" charset="2"/>
              <a:buChar char="Ø"/>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marL="342900" lvl="0" indent="-342900" eaLnBrk="0" fontAlgn="base" hangingPunct="0">
              <a:spcBef>
                <a:spcPct val="0"/>
              </a:spcBef>
              <a:spcAft>
                <a:spcPct val="0"/>
              </a:spcAft>
              <a:buFont typeface="Wingdings" panose="05000000000000000000" pitchFamily="2" charset="2"/>
              <a:buChar char="Ø"/>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Principe d’une compétition entre 1 discriminateur et 1 générateur</a:t>
            </a:r>
          </a:p>
          <a:p>
            <a:pPr marL="342900" lvl="0" indent="-342900" eaLnBrk="0" fontAlgn="base" hangingPunct="0">
              <a:spcBef>
                <a:spcPct val="0"/>
              </a:spcBef>
              <a:spcAft>
                <a:spcPct val="0"/>
              </a:spcAft>
              <a:buFont typeface="Wingdings" panose="05000000000000000000" pitchFamily="2" charset="2"/>
              <a:buChar char="Ø"/>
            </a:pPr>
            <a:endParaRPr lang="fr-BE" sz="2400" dirty="0"/>
          </a:p>
          <a:p>
            <a:pPr marL="1257300" lvl="2" indent="-342900" eaLnBrk="0" fontAlgn="base" hangingPunct="0">
              <a:spcBef>
                <a:spcPct val="0"/>
              </a:spcBef>
              <a:spcAft>
                <a:spcPct val="0"/>
              </a:spcAft>
              <a:buFont typeface="Wingdings" panose="05000000000000000000" pitchFamily="2" charset="2"/>
              <a:buChar char="ü"/>
            </a:pPr>
            <a:r>
              <a:rPr lang="fr-BE" altLang="fr-FR" sz="2400" dirty="0">
                <a:solidFill>
                  <a:schemeClr val="accent1">
                    <a:lumMod val="50000"/>
                  </a:schemeClr>
                </a:solidFill>
                <a:latin typeface="Verdana" panose="020B0604030504040204" pitchFamily="34" charset="0"/>
                <a:cs typeface="Times New Roman" panose="02020603050405020304" pitchFamily="18" charset="0"/>
              </a:rPr>
              <a:t> Input du générateur (</a:t>
            </a:r>
            <a:r>
              <a:rPr lang="fr-BE" altLang="fr-FR" sz="2400" dirty="0" err="1">
                <a:solidFill>
                  <a:schemeClr val="accent1">
                    <a:lumMod val="50000"/>
                  </a:schemeClr>
                </a:solidFill>
                <a:latin typeface="Verdana" panose="020B0604030504040204" pitchFamily="34" charset="0"/>
                <a:cs typeface="Times New Roman" panose="02020603050405020304" pitchFamily="18" charset="0"/>
              </a:rPr>
              <a:t>Random</a:t>
            </a:r>
            <a:r>
              <a:rPr lang="fr-BE" altLang="fr-FR" sz="2400" dirty="0">
                <a:solidFill>
                  <a:schemeClr val="accent1">
                    <a:lumMod val="50000"/>
                  </a:schemeClr>
                </a:solidFill>
                <a:latin typeface="Verdana" panose="020B0604030504040204" pitchFamily="34" charset="0"/>
                <a:cs typeface="Times New Roman" panose="02020603050405020304" pitchFamily="18" charset="0"/>
              </a:rPr>
              <a:t> Noise)</a:t>
            </a:r>
          </a:p>
          <a:p>
            <a:pPr marL="1257300" lvl="2" indent="-342900" eaLnBrk="0" fontAlgn="base" hangingPunct="0">
              <a:spcBef>
                <a:spcPct val="0"/>
              </a:spcBef>
              <a:spcAft>
                <a:spcPct val="0"/>
              </a:spcAft>
              <a:buFont typeface="Wingdings" panose="05000000000000000000" pitchFamily="2" charset="2"/>
              <a:buChar char="ü"/>
            </a:pPr>
            <a:r>
              <a:rPr lang="fr-BE" altLang="fr-FR" sz="2400" dirty="0">
                <a:solidFill>
                  <a:schemeClr val="accent1">
                    <a:lumMod val="50000"/>
                  </a:schemeClr>
                </a:solidFill>
                <a:latin typeface="Verdana" panose="020B0604030504040204" pitchFamily="34" charset="0"/>
                <a:cs typeface="Times New Roman" panose="02020603050405020304" pitchFamily="18" charset="0"/>
              </a:rPr>
              <a:t> Input du discriminateur (Dataset ou images G(x))</a:t>
            </a:r>
          </a:p>
          <a:p>
            <a:pPr marL="1257300" lvl="2" indent="-342900" eaLnBrk="0" fontAlgn="base" hangingPunct="0">
              <a:spcBef>
                <a:spcPct val="0"/>
              </a:spcBef>
              <a:spcAft>
                <a:spcPct val="0"/>
              </a:spcAft>
              <a:buFont typeface="Wingdings" panose="05000000000000000000" pitchFamily="2" charset="2"/>
              <a:buChar char="ü"/>
            </a:pPr>
            <a:r>
              <a:rPr lang="fr-BE" sz="2400" dirty="0">
                <a:solidFill>
                  <a:schemeClr val="accent1">
                    <a:lumMod val="50000"/>
                  </a:schemeClr>
                </a:solidFill>
                <a:latin typeface="Verdana" panose="020B0604030504040204" pitchFamily="34" charset="0"/>
                <a:cs typeface="Times New Roman" panose="02020603050405020304" pitchFamily="18" charset="0"/>
              </a:rPr>
              <a:t> Principe de rétropropagation</a:t>
            </a:r>
          </a:p>
          <a:p>
            <a:pPr marL="1257300" lvl="2" indent="-342900" eaLnBrk="0" fontAlgn="base" hangingPunct="0">
              <a:spcBef>
                <a:spcPct val="0"/>
              </a:spcBef>
              <a:spcAft>
                <a:spcPct val="0"/>
              </a:spcAft>
              <a:buFont typeface="Wingdings" panose="05000000000000000000" pitchFamily="2" charset="2"/>
              <a:buChar char="ü"/>
            </a:pPr>
            <a:endParaRPr lang="fr-BE" altLang="fr-FR" sz="2400" dirty="0">
              <a:solidFill>
                <a:schemeClr val="accent1">
                  <a:lumMod val="50000"/>
                </a:schemeClr>
              </a:solidFill>
              <a:latin typeface="Verdana" panose="020B0604030504040204" pitchFamily="34" charset="0"/>
              <a:cs typeface="Times New Roman" panose="02020603050405020304" pitchFamily="18" charset="0"/>
            </a:endParaRPr>
          </a:p>
          <a:p>
            <a:pPr marL="342900" indent="-342900" eaLnBrk="0" fontAlgn="base" hangingPunct="0">
              <a:spcBef>
                <a:spcPct val="0"/>
              </a:spcBef>
              <a:spcAft>
                <a:spcPct val="0"/>
              </a:spcAft>
              <a:buFont typeface="Wingdings" panose="05000000000000000000" pitchFamily="2" charset="2"/>
              <a:buChar char="Ø"/>
            </a:pPr>
            <a:r>
              <a:rPr lang="fr-BE" altLang="fr-FR" sz="2400" dirty="0">
                <a:solidFill>
                  <a:schemeClr val="accent1">
                    <a:lumMod val="50000"/>
                  </a:schemeClr>
                </a:solidFill>
                <a:latin typeface="Verdana" panose="020B0604030504040204" pitchFamily="34" charset="0"/>
                <a:cs typeface="Times New Roman" panose="02020603050405020304" pitchFamily="18" charset="0"/>
              </a:rPr>
              <a:t> </a:t>
            </a:r>
            <a:r>
              <a:rPr lang="fr-BE" altLang="fr-FR" sz="2400" b="1" dirty="0">
                <a:solidFill>
                  <a:srgbClr val="FF0000"/>
                </a:solidFill>
                <a:latin typeface="Verdana" panose="020B0604030504040204" pitchFamily="34" charset="0"/>
                <a:cs typeface="Times New Roman" panose="02020603050405020304" pitchFamily="18" charset="0"/>
              </a:rPr>
              <a:t>Information supplémentaire (label – y)</a:t>
            </a:r>
          </a:p>
          <a:p>
            <a:pPr marL="1257300" lvl="2" indent="-342900" eaLnBrk="0" fontAlgn="base" hangingPunct="0">
              <a:spcBef>
                <a:spcPct val="0"/>
              </a:spcBef>
              <a:spcAft>
                <a:spcPct val="0"/>
              </a:spcAft>
              <a:buFont typeface="Wingdings" panose="05000000000000000000" pitchFamily="2" charset="2"/>
              <a:buChar char="ü"/>
            </a:pPr>
            <a:endParaRPr lang="fr-BE" altLang="fr-FR" sz="2400" dirty="0">
              <a:solidFill>
                <a:schemeClr val="accent1">
                  <a:lumMod val="50000"/>
                </a:schemeClr>
              </a:solidFill>
              <a:latin typeface="Verdana" panose="020B0604030504040204" pitchFamily="34" charset="0"/>
              <a:cs typeface="Times New Roman" panose="02020603050405020304" pitchFamily="18" charset="0"/>
            </a:endParaRPr>
          </a:p>
          <a:p>
            <a:pPr lvl="0" eaLnBrk="0" fontAlgn="base" hangingPunct="0">
              <a:spcBef>
                <a:spcPct val="0"/>
              </a:spcBef>
              <a:spcAft>
                <a:spcPct val="0"/>
              </a:spcAft>
            </a:pP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p:txBody>
      </p:sp>
    </p:spTree>
    <p:extLst>
      <p:ext uri="{BB962C8B-B14F-4D97-AF65-F5344CB8AC3E}">
        <p14:creationId xmlns:p14="http://schemas.microsoft.com/office/powerpoint/2010/main" val="12034029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79" y="1"/>
            <a:ext cx="8976049"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Les réseaux de neurones - CGAN</a:t>
            </a:r>
          </a:p>
        </p:txBody>
      </p:sp>
      <p:cxnSp>
        <p:nvCxnSpPr>
          <p:cNvPr id="11" name="Connecteur droit 10">
            <a:extLst>
              <a:ext uri="{FF2B5EF4-FFF2-40B4-BE49-F238E27FC236}">
                <a16:creationId xmlns:a16="http://schemas.microsoft.com/office/drawing/2014/main" id="{53B3DD2F-AE09-4031-828A-B4E8961CE168}"/>
              </a:ext>
            </a:extLst>
          </p:cNvPr>
          <p:cNvCxnSpPr/>
          <p:nvPr/>
        </p:nvCxnSpPr>
        <p:spPr>
          <a:xfrm>
            <a:off x="157065" y="5803641"/>
            <a:ext cx="11877869" cy="0"/>
          </a:xfrm>
          <a:prstGeom prst="line">
            <a:avLst/>
          </a:prstGeom>
          <a:ln w="50800">
            <a:gradFill flip="none" rotWithShape="1">
              <a:gsLst>
                <a:gs pos="0">
                  <a:schemeClr val="bg1">
                    <a:lumMod val="50000"/>
                  </a:schemeClr>
                </a:gs>
                <a:gs pos="38000">
                  <a:schemeClr val="accent1">
                    <a:lumMod val="45000"/>
                    <a:lumOff val="55000"/>
                  </a:schemeClr>
                </a:gs>
                <a:gs pos="77000">
                  <a:schemeClr val="accent1">
                    <a:lumMod val="45000"/>
                    <a:lumOff val="55000"/>
                  </a:schemeClr>
                </a:gs>
                <a:gs pos="100000">
                  <a:schemeClr val="accent1">
                    <a:lumMod val="30000"/>
                    <a:lumOff val="7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a:t>28-08-2019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p:txBody>
          <a:bodyPr/>
          <a:lstStyle/>
          <a:p>
            <a:r>
              <a:rPr lang="fr-BE"/>
              <a:t>ROMBAUX Michaël - IG CHARLEROI</a:t>
            </a:r>
            <a:endParaRPr lang="fr-BE" dirty="0"/>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22</a:t>
            </a:fld>
            <a:endParaRPr lang="fr-BE" dirty="0"/>
          </a:p>
        </p:txBody>
      </p:sp>
      <p:sp>
        <p:nvSpPr>
          <p:cNvPr id="2057" name="Rectangle 54">
            <a:extLst>
              <a:ext uri="{FF2B5EF4-FFF2-40B4-BE49-F238E27FC236}">
                <a16:creationId xmlns:a16="http://schemas.microsoft.com/office/drawing/2014/main" id="{D601683B-98A2-4199-BFCC-2A84D41164D5}"/>
              </a:ext>
            </a:extLst>
          </p:cNvPr>
          <p:cNvSpPr>
            <a:spLocks noChangeArrowheads="1"/>
          </p:cNvSpPr>
          <p:nvPr/>
        </p:nvSpPr>
        <p:spPr bwMode="auto">
          <a:xfrm>
            <a:off x="304800" y="14012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58" name="Rectangle 55">
            <a:extLst>
              <a:ext uri="{FF2B5EF4-FFF2-40B4-BE49-F238E27FC236}">
                <a16:creationId xmlns:a16="http://schemas.microsoft.com/office/drawing/2014/main" id="{A78158CE-C9E9-4808-B773-C01D500E742C}"/>
              </a:ext>
            </a:extLst>
          </p:cNvPr>
          <p:cNvSpPr>
            <a:spLocks noChangeArrowheads="1"/>
          </p:cNvSpPr>
          <p:nvPr/>
        </p:nvSpPr>
        <p:spPr bwMode="auto">
          <a:xfrm>
            <a:off x="304800" y="18584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60" name="Rectangle 57">
            <a:extLst>
              <a:ext uri="{FF2B5EF4-FFF2-40B4-BE49-F238E27FC236}">
                <a16:creationId xmlns:a16="http://schemas.microsoft.com/office/drawing/2014/main" id="{90B5CCA3-A1A8-4B43-BEBD-E500C68F3F81}"/>
              </a:ext>
            </a:extLst>
          </p:cNvPr>
          <p:cNvSpPr>
            <a:spLocks noChangeArrowheads="1"/>
          </p:cNvSpPr>
          <p:nvPr/>
        </p:nvSpPr>
        <p:spPr bwMode="auto">
          <a:xfrm>
            <a:off x="304800" y="2315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063" name="Rectangle 62">
            <a:extLst>
              <a:ext uri="{FF2B5EF4-FFF2-40B4-BE49-F238E27FC236}">
                <a16:creationId xmlns:a16="http://schemas.microsoft.com/office/drawing/2014/main" id="{8A8127A7-2EA5-462F-BF78-FAC7186D57A2}"/>
              </a:ext>
            </a:extLst>
          </p:cNvPr>
          <p:cNvSpPr>
            <a:spLocks noChangeArrowheads="1"/>
          </p:cNvSpPr>
          <p:nvPr/>
        </p:nvSpPr>
        <p:spPr bwMode="auto">
          <a:xfrm>
            <a:off x="304800" y="23156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pic>
        <p:nvPicPr>
          <p:cNvPr id="2" name="Image 25">
            <a:extLst>
              <a:ext uri="{FF2B5EF4-FFF2-40B4-BE49-F238E27FC236}">
                <a16:creationId xmlns:a16="http://schemas.microsoft.com/office/drawing/2014/main" id="{08ABE021-4068-4D03-BC12-7829ED4C99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68340" y="4288354"/>
            <a:ext cx="811213" cy="793750"/>
          </a:xfrm>
          <a:prstGeom prst="rect">
            <a:avLst/>
          </a:prstGeom>
          <a:noFill/>
          <a:extLst>
            <a:ext uri="{909E8E84-426E-40DD-AFC4-6F175D3DCCD1}">
              <a14:hiddenFill xmlns:a14="http://schemas.microsoft.com/office/drawing/2010/main">
                <a:solidFill>
                  <a:srgbClr val="FFFFFF"/>
                </a:solidFill>
              </a14:hiddenFill>
            </a:ext>
          </a:extLst>
        </p:spPr>
      </p:pic>
      <p:sp>
        <p:nvSpPr>
          <p:cNvPr id="3" name="AutoShape 22">
            <a:extLst>
              <a:ext uri="{FF2B5EF4-FFF2-40B4-BE49-F238E27FC236}">
                <a16:creationId xmlns:a16="http://schemas.microsoft.com/office/drawing/2014/main" id="{2A79132A-73D4-4287-9F6A-44BEE909F9A1}"/>
              </a:ext>
            </a:extLst>
          </p:cNvPr>
          <p:cNvSpPr>
            <a:spLocks noChangeArrowheads="1"/>
          </p:cNvSpPr>
          <p:nvPr/>
        </p:nvSpPr>
        <p:spPr bwMode="auto">
          <a:xfrm>
            <a:off x="2822644" y="3897256"/>
            <a:ext cx="1552575" cy="1501775"/>
          </a:xfrm>
          <a:prstGeom prst="flowChartMultidocument">
            <a:avLst/>
          </a:prstGeom>
          <a:solidFill>
            <a:srgbClr val="FFFFFF"/>
          </a:solidFill>
          <a:ln w="9525">
            <a:solidFill>
              <a:srgbClr val="000000"/>
            </a:solid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Générateur</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pic>
        <p:nvPicPr>
          <p:cNvPr id="5" name="Image 1">
            <a:extLst>
              <a:ext uri="{FF2B5EF4-FFF2-40B4-BE49-F238E27FC236}">
                <a16:creationId xmlns:a16="http://schemas.microsoft.com/office/drawing/2014/main" id="{E7CF3BEB-EDF6-42DE-85DC-A6226C5EC49F}"/>
              </a:ext>
            </a:extLst>
          </p:cNvPr>
          <p:cNvPicPr>
            <a:picLocks noChangeAspect="1" noChangeArrowheads="1"/>
          </p:cNvPicPr>
          <p:nvPr/>
        </p:nvPicPr>
        <p:blipFill>
          <a:blip r:embed="rId3">
            <a:lum bright="36000"/>
            <a:extLst>
              <a:ext uri="{28A0092B-C50C-407E-A947-70E740481C1C}">
                <a14:useLocalDpi xmlns:a14="http://schemas.microsoft.com/office/drawing/2010/main" val="0"/>
              </a:ext>
            </a:extLst>
          </a:blip>
          <a:srcRect/>
          <a:stretch>
            <a:fillRect/>
          </a:stretch>
        </p:blipFill>
        <p:spPr bwMode="auto">
          <a:xfrm>
            <a:off x="961232" y="3792590"/>
            <a:ext cx="901700" cy="850900"/>
          </a:xfrm>
          <a:prstGeom prst="rect">
            <a:avLst/>
          </a:prstGeom>
          <a:noFill/>
          <a:ln w="6350">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30" name="AutoShape 24">
            <a:extLst>
              <a:ext uri="{FF2B5EF4-FFF2-40B4-BE49-F238E27FC236}">
                <a16:creationId xmlns:a16="http://schemas.microsoft.com/office/drawing/2014/main" id="{A740566D-93B9-4DA2-A74E-A99C2B77981C}"/>
              </a:ext>
            </a:extLst>
          </p:cNvPr>
          <p:cNvSpPr>
            <a:spLocks noChangeArrowheads="1"/>
          </p:cNvSpPr>
          <p:nvPr/>
        </p:nvSpPr>
        <p:spPr bwMode="auto">
          <a:xfrm>
            <a:off x="1874362" y="4221343"/>
            <a:ext cx="1022985" cy="189865"/>
          </a:xfrm>
          <a:prstGeom prst="rightArrow">
            <a:avLst>
              <a:gd name="adj1" fmla="val 50000"/>
              <a:gd name="adj2" fmla="val 134699"/>
            </a:avLst>
          </a:prstGeom>
          <a:solidFill>
            <a:schemeClr val="accent5">
              <a:lumMod val="100000"/>
              <a:lumOff val="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endParaRPr lang="fr-BE"/>
          </a:p>
        </p:txBody>
      </p:sp>
      <p:sp>
        <p:nvSpPr>
          <p:cNvPr id="6" name="AutoShape 27">
            <a:extLst>
              <a:ext uri="{FF2B5EF4-FFF2-40B4-BE49-F238E27FC236}">
                <a16:creationId xmlns:a16="http://schemas.microsoft.com/office/drawing/2014/main" id="{310DA7F0-2376-47B1-80EF-9D26A51AB4EE}"/>
              </a:ext>
            </a:extLst>
          </p:cNvPr>
          <p:cNvSpPr>
            <a:spLocks noChangeArrowheads="1"/>
          </p:cNvSpPr>
          <p:nvPr/>
        </p:nvSpPr>
        <p:spPr bwMode="auto">
          <a:xfrm>
            <a:off x="7112310" y="2501179"/>
            <a:ext cx="1944071" cy="1611806"/>
          </a:xfrm>
          <a:prstGeom prst="flowChartMultidocument">
            <a:avLst/>
          </a:prstGeom>
          <a:solidFill>
            <a:srgbClr val="FFFFFF"/>
          </a:solidFill>
          <a:ln w="9525">
            <a:solidFill>
              <a:srgbClr val="000000"/>
            </a:solid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Discriminateur</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
        <p:nvSpPr>
          <p:cNvPr id="32" name="AutoShape 28">
            <a:extLst>
              <a:ext uri="{FF2B5EF4-FFF2-40B4-BE49-F238E27FC236}">
                <a16:creationId xmlns:a16="http://schemas.microsoft.com/office/drawing/2014/main" id="{15D7484A-49BF-4417-A3A1-570F72C77F7E}"/>
              </a:ext>
            </a:extLst>
          </p:cNvPr>
          <p:cNvSpPr>
            <a:spLocks noChangeArrowheads="1"/>
          </p:cNvSpPr>
          <p:nvPr/>
        </p:nvSpPr>
        <p:spPr bwMode="auto">
          <a:xfrm rot="5400000">
            <a:off x="5950901" y="2399229"/>
            <a:ext cx="535940" cy="1430655"/>
          </a:xfrm>
          <a:custGeom>
            <a:avLst/>
            <a:gdLst>
              <a:gd name="G0" fmla="+- 9257 0 0"/>
              <a:gd name="G1" fmla="+- 16904 0 0"/>
              <a:gd name="G2" fmla="+- 9257 0 0"/>
              <a:gd name="G3" fmla="*/ 9257 1 2"/>
              <a:gd name="G4" fmla="+- G3 10800 0"/>
              <a:gd name="G5" fmla="+- 21600 9257 16904"/>
              <a:gd name="G6" fmla="+- 16904 9257 0"/>
              <a:gd name="G7" fmla="*/ G6 1 2"/>
              <a:gd name="G8" fmla="*/ 16904 2 1"/>
              <a:gd name="G9" fmla="+- G8 0 21600"/>
              <a:gd name="G10" fmla="*/ 21600 G0 G1"/>
              <a:gd name="G11" fmla="*/ 21600 G4 G1"/>
              <a:gd name="G12" fmla="*/ 21600 G5 G1"/>
              <a:gd name="G13" fmla="*/ 21600 G7 G1"/>
              <a:gd name="G14" fmla="*/ 16904 1 2"/>
              <a:gd name="G15" fmla="+- G5 0 G4"/>
              <a:gd name="G16" fmla="+- G0 0 G4"/>
              <a:gd name="G17" fmla="*/ G2 G15 G16"/>
              <a:gd name="T0" fmla="*/ 15429 w 21600"/>
              <a:gd name="T1" fmla="*/ 0 h 21600"/>
              <a:gd name="T2" fmla="*/ 9257 w 21600"/>
              <a:gd name="T3" fmla="*/ 9257 h 21600"/>
              <a:gd name="T4" fmla="*/ 0 w 21600"/>
              <a:gd name="T5" fmla="*/ 19715 h 21600"/>
              <a:gd name="T6" fmla="*/ 8452 w 21600"/>
              <a:gd name="T7" fmla="*/ 21600 h 21600"/>
              <a:gd name="T8" fmla="*/ 16904 w 21600"/>
              <a:gd name="T9" fmla="*/ 16715 h 21600"/>
              <a:gd name="T10" fmla="*/ 21600 w 21600"/>
              <a:gd name="T11" fmla="*/ 9257 h 21600"/>
              <a:gd name="T12" fmla="*/ 17694720 60000 65536"/>
              <a:gd name="T13" fmla="*/ 11796480 60000 65536"/>
              <a:gd name="T14" fmla="*/ 11796480 60000 65536"/>
              <a:gd name="T15" fmla="*/ 5898240 60000 65536"/>
              <a:gd name="T16" fmla="*/ 0 60000 65536"/>
              <a:gd name="T17" fmla="*/ 0 60000 65536"/>
              <a:gd name="T18" fmla="*/ 0 w 21600"/>
              <a:gd name="T19" fmla="*/ G12 h 21600"/>
              <a:gd name="T20" fmla="*/ G1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5429" y="0"/>
                </a:moveTo>
                <a:lnTo>
                  <a:pt x="9257" y="9257"/>
                </a:lnTo>
                <a:lnTo>
                  <a:pt x="13953" y="9257"/>
                </a:lnTo>
                <a:lnTo>
                  <a:pt x="13953" y="17829"/>
                </a:lnTo>
                <a:lnTo>
                  <a:pt x="0" y="17829"/>
                </a:lnTo>
                <a:lnTo>
                  <a:pt x="0" y="21600"/>
                </a:lnTo>
                <a:lnTo>
                  <a:pt x="16904" y="21600"/>
                </a:lnTo>
                <a:lnTo>
                  <a:pt x="16904" y="9257"/>
                </a:lnTo>
                <a:lnTo>
                  <a:pt x="21600" y="9257"/>
                </a:lnTo>
                <a:close/>
              </a:path>
            </a:pathLst>
          </a:custGeom>
          <a:solidFill>
            <a:srgbClr val="FFFFFF"/>
          </a:solidFill>
          <a:ln w="9525">
            <a:solidFill>
              <a:srgbClr val="000000"/>
            </a:solidFill>
            <a:miter lim="800000"/>
            <a:headEnd/>
            <a:tailEnd/>
          </a:ln>
        </p:spPr>
        <p:txBody>
          <a:bodyPr rot="0" vert="horz" wrap="square" lIns="91440" tIns="45720" rIns="91440" bIns="45720" anchor="t" anchorCtr="0" upright="1">
            <a:noAutofit/>
          </a:bodyPr>
          <a:lstStyle/>
          <a:p>
            <a:endParaRPr lang="fr-BE"/>
          </a:p>
        </p:txBody>
      </p:sp>
      <p:sp>
        <p:nvSpPr>
          <p:cNvPr id="33" name="AutoShape 30">
            <a:extLst>
              <a:ext uri="{FF2B5EF4-FFF2-40B4-BE49-F238E27FC236}">
                <a16:creationId xmlns:a16="http://schemas.microsoft.com/office/drawing/2014/main" id="{4C524912-7206-4B66-8684-C6E2BA10D80B}"/>
              </a:ext>
            </a:extLst>
          </p:cNvPr>
          <p:cNvSpPr>
            <a:spLocks noChangeArrowheads="1"/>
          </p:cNvSpPr>
          <p:nvPr/>
        </p:nvSpPr>
        <p:spPr bwMode="auto">
          <a:xfrm>
            <a:off x="9097753" y="3094472"/>
            <a:ext cx="664210" cy="294005"/>
          </a:xfrm>
          <a:prstGeom prst="stripedRightArrow">
            <a:avLst>
              <a:gd name="adj1" fmla="val 50000"/>
              <a:gd name="adj2" fmla="val 56479"/>
            </a:avLst>
          </a:prstGeom>
          <a:solidFill>
            <a:srgbClr val="FFFFFF"/>
          </a:solidFill>
          <a:ln w="9525">
            <a:solidFill>
              <a:srgbClr val="000000"/>
            </a:solidFill>
            <a:miter lim="800000"/>
            <a:headEnd/>
            <a:tailEnd/>
          </a:ln>
        </p:spPr>
        <p:txBody>
          <a:bodyPr rot="0" vert="horz" wrap="square" lIns="91440" tIns="45720" rIns="91440" bIns="45720" anchor="t" anchorCtr="0" upright="1">
            <a:noAutofit/>
          </a:bodyPr>
          <a:lstStyle/>
          <a:p>
            <a:endParaRPr lang="fr-BE"/>
          </a:p>
        </p:txBody>
      </p:sp>
      <p:sp>
        <p:nvSpPr>
          <p:cNvPr id="7" name="AutoShape 31">
            <a:extLst>
              <a:ext uri="{FF2B5EF4-FFF2-40B4-BE49-F238E27FC236}">
                <a16:creationId xmlns:a16="http://schemas.microsoft.com/office/drawing/2014/main" id="{6675FC07-7754-4490-98EC-544AC04D7ED8}"/>
              </a:ext>
            </a:extLst>
          </p:cNvPr>
          <p:cNvSpPr>
            <a:spLocks noChangeArrowheads="1"/>
          </p:cNvSpPr>
          <p:nvPr/>
        </p:nvSpPr>
        <p:spPr bwMode="auto">
          <a:xfrm>
            <a:off x="9877443" y="2698694"/>
            <a:ext cx="1000125" cy="1198562"/>
          </a:xfrm>
          <a:prstGeom prst="flowChartPredefinedProcess">
            <a:avLst/>
          </a:prstGeom>
          <a:solidFill>
            <a:srgbClr val="FFFFFF"/>
          </a:solidFill>
          <a:ln w="9525">
            <a:solidFill>
              <a:srgbClr val="000000"/>
            </a:solid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VRAIE</a:t>
            </a:r>
            <a:endParaRPr kumimoji="0" lang="fr-FR" altLang="fr-FR" sz="800" b="0" i="0" u="none" strike="noStrike" cap="none" normalizeH="0" baseline="0" dirty="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OU</a:t>
            </a:r>
            <a:endParaRPr kumimoji="0" lang="fr-FR" altLang="fr-FR" sz="800" b="0" i="0" u="none" strike="noStrike" cap="none" normalizeH="0" baseline="0" dirty="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FAUSSE</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pic>
        <p:nvPicPr>
          <p:cNvPr id="2068" name="Picture 20">
            <a:extLst>
              <a:ext uri="{FF2B5EF4-FFF2-40B4-BE49-F238E27FC236}">
                <a16:creationId xmlns:a16="http://schemas.microsoft.com/office/drawing/2014/main" id="{FCC547CD-95FD-42A0-BA48-0D9C2D9D7DE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17972" y="1283914"/>
            <a:ext cx="811213" cy="777875"/>
          </a:xfrm>
          <a:prstGeom prst="rect">
            <a:avLst/>
          </a:prstGeom>
          <a:noFill/>
          <a:extLst>
            <a:ext uri="{909E8E84-426E-40DD-AFC4-6F175D3DCCD1}">
              <a14:hiddenFill xmlns:a14="http://schemas.microsoft.com/office/drawing/2010/main">
                <a:solidFill>
                  <a:srgbClr val="FFFFFF"/>
                </a:solidFill>
              </a14:hiddenFill>
            </a:ext>
          </a:extLst>
        </p:spPr>
      </p:pic>
      <p:sp>
        <p:nvSpPr>
          <p:cNvPr id="8" name="AutoShape 34">
            <a:extLst>
              <a:ext uri="{FF2B5EF4-FFF2-40B4-BE49-F238E27FC236}">
                <a16:creationId xmlns:a16="http://schemas.microsoft.com/office/drawing/2014/main" id="{C25B9A13-B423-4817-88A7-7FBFF0DFBC6D}"/>
              </a:ext>
            </a:extLst>
          </p:cNvPr>
          <p:cNvSpPr>
            <a:spLocks noChangeArrowheads="1"/>
          </p:cNvSpPr>
          <p:nvPr/>
        </p:nvSpPr>
        <p:spPr bwMode="auto">
          <a:xfrm>
            <a:off x="4720923" y="1282830"/>
            <a:ext cx="849313" cy="717550"/>
          </a:xfrm>
          <a:prstGeom prst="flowChartInternalStorage">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Label</a:t>
            </a:r>
            <a:endParaRPr kumimoji="0" lang="fr-FR" altLang="fr-FR" sz="1600" b="0" i="0" u="none" strike="noStrike" cap="none" normalizeH="0" baseline="0" dirty="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fr-FR" altLang="fr-FR" sz="1600" b="0" i="1" u="none" strike="noStrike" cap="none" normalizeH="0" baseline="0" dirty="0">
                <a:ln>
                  <a:noFill/>
                </a:ln>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a:t>y</a:t>
            </a:r>
            <a:endParaRPr kumimoji="0" lang="fr-FR" altLang="fr-FR"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37" name="AutoShape 35">
            <a:extLst>
              <a:ext uri="{FF2B5EF4-FFF2-40B4-BE49-F238E27FC236}">
                <a16:creationId xmlns:a16="http://schemas.microsoft.com/office/drawing/2014/main" id="{F74E7CD8-B9D4-4F91-B13C-A5DBAFE84516}"/>
              </a:ext>
            </a:extLst>
          </p:cNvPr>
          <p:cNvSpPr>
            <a:spLocks/>
          </p:cNvSpPr>
          <p:nvPr/>
        </p:nvSpPr>
        <p:spPr bwMode="auto">
          <a:xfrm rot="16200000">
            <a:off x="5460979" y="2039674"/>
            <a:ext cx="314325" cy="1133475"/>
          </a:xfrm>
          <a:prstGeom prst="leftBrace">
            <a:avLst>
              <a:gd name="adj1" fmla="val 30051"/>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fr-BE"/>
          </a:p>
        </p:txBody>
      </p:sp>
      <p:sp>
        <p:nvSpPr>
          <p:cNvPr id="10" name="AutoShape 36">
            <a:extLst>
              <a:ext uri="{FF2B5EF4-FFF2-40B4-BE49-F238E27FC236}">
                <a16:creationId xmlns:a16="http://schemas.microsoft.com/office/drawing/2014/main" id="{44E4394F-C957-45C7-A557-A79D9C061325}"/>
              </a:ext>
            </a:extLst>
          </p:cNvPr>
          <p:cNvSpPr>
            <a:spLocks noChangeArrowheads="1"/>
          </p:cNvSpPr>
          <p:nvPr/>
        </p:nvSpPr>
        <p:spPr bwMode="auto">
          <a:xfrm>
            <a:off x="885789" y="4973378"/>
            <a:ext cx="1000125" cy="717550"/>
          </a:xfrm>
          <a:prstGeom prst="flowChartInternalStorage">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Label</a:t>
            </a:r>
            <a:endParaRPr kumimoji="0" lang="fr-FR" altLang="fr-FR" sz="800" b="0" i="0" u="none" strike="noStrike" cap="none" normalizeH="0" baseline="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fr-FR" altLang="fr-FR" sz="1600" b="0" i="1" u="none" strike="noStrike" cap="none" normalizeH="0" baseline="0">
                <a:ln>
                  <a:noFill/>
                </a:ln>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a:t>y</a:t>
            </a:r>
            <a:endParaRPr kumimoji="0" lang="fr-FR" altLang="fr-FR" sz="1800" b="0" i="0" u="none" strike="noStrike" cap="none" normalizeH="0" baseline="0">
              <a:ln>
                <a:noFill/>
              </a:ln>
              <a:solidFill>
                <a:schemeClr val="tx1"/>
              </a:solidFill>
              <a:effectLst/>
              <a:latin typeface="Arial" panose="020B0604020202020204" pitchFamily="34" charset="0"/>
            </a:endParaRPr>
          </a:p>
        </p:txBody>
      </p:sp>
      <p:sp>
        <p:nvSpPr>
          <p:cNvPr id="39" name="AutoShape 37">
            <a:extLst>
              <a:ext uri="{FF2B5EF4-FFF2-40B4-BE49-F238E27FC236}">
                <a16:creationId xmlns:a16="http://schemas.microsoft.com/office/drawing/2014/main" id="{EEA37FDC-85F7-45EE-B88E-342F8B5A3205}"/>
              </a:ext>
            </a:extLst>
          </p:cNvPr>
          <p:cNvSpPr>
            <a:spLocks noChangeArrowheads="1"/>
          </p:cNvSpPr>
          <p:nvPr/>
        </p:nvSpPr>
        <p:spPr bwMode="auto">
          <a:xfrm rot="16200000" flipV="1">
            <a:off x="6010592" y="2824285"/>
            <a:ext cx="416560" cy="1430655"/>
          </a:xfrm>
          <a:custGeom>
            <a:avLst/>
            <a:gdLst>
              <a:gd name="G0" fmla="+- 9257 0 0"/>
              <a:gd name="G1" fmla="+- 16904 0 0"/>
              <a:gd name="G2" fmla="+- 9257 0 0"/>
              <a:gd name="G3" fmla="*/ 9257 1 2"/>
              <a:gd name="G4" fmla="+- G3 10800 0"/>
              <a:gd name="G5" fmla="+- 21600 9257 16904"/>
              <a:gd name="G6" fmla="+- 16904 9257 0"/>
              <a:gd name="G7" fmla="*/ G6 1 2"/>
              <a:gd name="G8" fmla="*/ 16904 2 1"/>
              <a:gd name="G9" fmla="+- G8 0 21600"/>
              <a:gd name="G10" fmla="*/ 21600 G0 G1"/>
              <a:gd name="G11" fmla="*/ 21600 G4 G1"/>
              <a:gd name="G12" fmla="*/ 21600 G5 G1"/>
              <a:gd name="G13" fmla="*/ 21600 G7 G1"/>
              <a:gd name="G14" fmla="*/ 16904 1 2"/>
              <a:gd name="G15" fmla="+- G5 0 G4"/>
              <a:gd name="G16" fmla="+- G0 0 G4"/>
              <a:gd name="G17" fmla="*/ G2 G15 G16"/>
              <a:gd name="T0" fmla="*/ 15429 w 21600"/>
              <a:gd name="T1" fmla="*/ 0 h 21600"/>
              <a:gd name="T2" fmla="*/ 9257 w 21600"/>
              <a:gd name="T3" fmla="*/ 9257 h 21600"/>
              <a:gd name="T4" fmla="*/ 0 w 21600"/>
              <a:gd name="T5" fmla="*/ 19715 h 21600"/>
              <a:gd name="T6" fmla="*/ 8452 w 21600"/>
              <a:gd name="T7" fmla="*/ 21600 h 21600"/>
              <a:gd name="T8" fmla="*/ 16904 w 21600"/>
              <a:gd name="T9" fmla="*/ 16715 h 21600"/>
              <a:gd name="T10" fmla="*/ 21600 w 21600"/>
              <a:gd name="T11" fmla="*/ 9257 h 21600"/>
              <a:gd name="T12" fmla="*/ 17694720 60000 65536"/>
              <a:gd name="T13" fmla="*/ 11796480 60000 65536"/>
              <a:gd name="T14" fmla="*/ 11796480 60000 65536"/>
              <a:gd name="T15" fmla="*/ 5898240 60000 65536"/>
              <a:gd name="T16" fmla="*/ 0 60000 65536"/>
              <a:gd name="T17" fmla="*/ 0 60000 65536"/>
              <a:gd name="T18" fmla="*/ 0 w 21600"/>
              <a:gd name="T19" fmla="*/ G12 h 21600"/>
              <a:gd name="T20" fmla="*/ G1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5429" y="0"/>
                </a:moveTo>
                <a:lnTo>
                  <a:pt x="9257" y="9257"/>
                </a:lnTo>
                <a:lnTo>
                  <a:pt x="13953" y="9257"/>
                </a:lnTo>
                <a:lnTo>
                  <a:pt x="13953" y="17829"/>
                </a:lnTo>
                <a:lnTo>
                  <a:pt x="0" y="17829"/>
                </a:lnTo>
                <a:lnTo>
                  <a:pt x="0" y="21600"/>
                </a:lnTo>
                <a:lnTo>
                  <a:pt x="16904" y="21600"/>
                </a:lnTo>
                <a:lnTo>
                  <a:pt x="16904" y="9257"/>
                </a:lnTo>
                <a:lnTo>
                  <a:pt x="21600" y="9257"/>
                </a:lnTo>
                <a:close/>
              </a:path>
            </a:pathLst>
          </a:custGeom>
          <a:solidFill>
            <a:srgbClr val="FFFFFF"/>
          </a:solidFill>
          <a:ln w="9525">
            <a:solidFill>
              <a:srgbClr val="000000"/>
            </a:solidFill>
            <a:miter lim="800000"/>
            <a:headEnd/>
            <a:tailEnd/>
          </a:ln>
        </p:spPr>
        <p:txBody>
          <a:bodyPr rot="0" vert="horz" wrap="square" lIns="91440" tIns="45720" rIns="91440" bIns="45720" anchor="t" anchorCtr="0" upright="1">
            <a:noAutofit/>
          </a:bodyPr>
          <a:lstStyle/>
          <a:p>
            <a:endParaRPr lang="fr-BE"/>
          </a:p>
        </p:txBody>
      </p:sp>
      <p:sp>
        <p:nvSpPr>
          <p:cNvPr id="40" name="Rectangle 39">
            <a:extLst>
              <a:ext uri="{FF2B5EF4-FFF2-40B4-BE49-F238E27FC236}">
                <a16:creationId xmlns:a16="http://schemas.microsoft.com/office/drawing/2014/main" id="{ACAEBF3D-6F21-4B33-8B9E-6AD765E82AAB}"/>
              </a:ext>
            </a:extLst>
          </p:cNvPr>
          <p:cNvSpPr>
            <a:spLocks noChangeArrowheads="1"/>
          </p:cNvSpPr>
          <p:nvPr/>
        </p:nvSpPr>
        <p:spPr bwMode="auto">
          <a:xfrm>
            <a:off x="2352303" y="4321533"/>
            <a:ext cx="124460" cy="1216025"/>
          </a:xfrm>
          <a:prstGeom prst="rect">
            <a:avLst/>
          </a:prstGeom>
          <a:solidFill>
            <a:schemeClr val="accent5">
              <a:lumMod val="100000"/>
              <a:lumOff val="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endParaRPr lang="fr-BE"/>
          </a:p>
        </p:txBody>
      </p:sp>
      <p:sp>
        <p:nvSpPr>
          <p:cNvPr id="41" name="AutoShape 46">
            <a:extLst>
              <a:ext uri="{FF2B5EF4-FFF2-40B4-BE49-F238E27FC236}">
                <a16:creationId xmlns:a16="http://schemas.microsoft.com/office/drawing/2014/main" id="{CAB52954-7D1A-4F63-9474-25A5E903C0EA}"/>
              </a:ext>
            </a:extLst>
          </p:cNvPr>
          <p:cNvSpPr>
            <a:spLocks noChangeArrowheads="1"/>
          </p:cNvSpPr>
          <p:nvPr/>
        </p:nvSpPr>
        <p:spPr bwMode="auto">
          <a:xfrm rot="16200000">
            <a:off x="5486095" y="4750810"/>
            <a:ext cx="1275715" cy="276860"/>
          </a:xfrm>
          <a:prstGeom prst="rightArrow">
            <a:avLst>
              <a:gd name="adj1" fmla="val 50000"/>
              <a:gd name="adj2" fmla="val 159950"/>
            </a:avLst>
          </a:prstGeom>
          <a:solidFill>
            <a:srgbClr val="5B9BD5"/>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endParaRPr lang="fr-BE"/>
          </a:p>
        </p:txBody>
      </p:sp>
      <p:sp>
        <p:nvSpPr>
          <p:cNvPr id="12" name="Zone de texte 255">
            <a:extLst>
              <a:ext uri="{FF2B5EF4-FFF2-40B4-BE49-F238E27FC236}">
                <a16:creationId xmlns:a16="http://schemas.microsoft.com/office/drawing/2014/main" id="{AF47EF8D-5A32-4F1D-9344-711AA36C891E}"/>
              </a:ext>
            </a:extLst>
          </p:cNvPr>
          <p:cNvSpPr txBox="1">
            <a:spLocks noChangeArrowheads="1"/>
          </p:cNvSpPr>
          <p:nvPr/>
        </p:nvSpPr>
        <p:spPr bwMode="auto">
          <a:xfrm>
            <a:off x="1131094" y="3670997"/>
            <a:ext cx="566738" cy="1146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5400" b="0" i="1" u="none" strike="noStrike" cap="none" normalizeH="0" baseline="0" dirty="0">
                <a:ln>
                  <a:noFill/>
                </a:ln>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a:t>z</a:t>
            </a:r>
            <a:endParaRPr kumimoji="0" lang="fr-FR" altLang="fr-FR" sz="5400" b="0" i="0" u="none" strike="noStrike" cap="none" normalizeH="0" baseline="0" dirty="0">
              <a:ln>
                <a:noFill/>
              </a:ln>
              <a:solidFill>
                <a:schemeClr val="tx1"/>
              </a:solidFill>
              <a:effectLst/>
              <a:latin typeface="Arial" panose="020B0604020202020204" pitchFamily="34" charset="0"/>
            </a:endParaRPr>
          </a:p>
        </p:txBody>
      </p:sp>
      <p:sp>
        <p:nvSpPr>
          <p:cNvPr id="13" name="Zone de texte 86">
            <a:extLst>
              <a:ext uri="{FF2B5EF4-FFF2-40B4-BE49-F238E27FC236}">
                <a16:creationId xmlns:a16="http://schemas.microsoft.com/office/drawing/2014/main" id="{C0EC6666-7F29-4507-8330-C5D4E0AE817A}"/>
              </a:ext>
            </a:extLst>
          </p:cNvPr>
          <p:cNvSpPr txBox="1">
            <a:spLocks noChangeArrowheads="1"/>
          </p:cNvSpPr>
          <p:nvPr/>
        </p:nvSpPr>
        <p:spPr bwMode="auto">
          <a:xfrm>
            <a:off x="6010925" y="2004194"/>
            <a:ext cx="4857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2400" b="0" i="1" u="none" strike="noStrike" cap="none" normalizeH="0" baseline="0" dirty="0">
                <a:ln>
                  <a:noFill/>
                </a:ln>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a:t>x</a:t>
            </a:r>
            <a:endParaRPr kumimoji="0" lang="fr-FR" altLang="fr-FR" sz="2400" b="0" i="0" u="none" strike="noStrike" cap="none" normalizeH="0" baseline="0" dirty="0">
              <a:ln>
                <a:noFill/>
              </a:ln>
              <a:solidFill>
                <a:schemeClr val="tx1"/>
              </a:solidFill>
              <a:effectLst/>
              <a:latin typeface="Arial" panose="020B0604020202020204" pitchFamily="34" charset="0"/>
            </a:endParaRPr>
          </a:p>
        </p:txBody>
      </p:sp>
      <p:sp>
        <p:nvSpPr>
          <p:cNvPr id="14" name="Zone de texte 87">
            <a:extLst>
              <a:ext uri="{FF2B5EF4-FFF2-40B4-BE49-F238E27FC236}">
                <a16:creationId xmlns:a16="http://schemas.microsoft.com/office/drawing/2014/main" id="{606B80C1-F6CE-450C-A456-8D346ED1C3A0}"/>
              </a:ext>
            </a:extLst>
          </p:cNvPr>
          <p:cNvSpPr txBox="1">
            <a:spLocks noChangeArrowheads="1"/>
          </p:cNvSpPr>
          <p:nvPr/>
        </p:nvSpPr>
        <p:spPr bwMode="auto">
          <a:xfrm>
            <a:off x="4563406" y="5090618"/>
            <a:ext cx="1543050" cy="1131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Fausse image </a:t>
            </a:r>
            <a:r>
              <a:rPr kumimoji="0" lang="fr-FR" altLang="fr-FR" sz="1600" b="0" i="1" u="none" strike="noStrike" cap="none" normalizeH="0" baseline="0" dirty="0">
                <a:ln>
                  <a:noFill/>
                </a:ln>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a:t>G(</a:t>
            </a:r>
            <a:r>
              <a:rPr kumimoji="0" lang="fr-FR" altLang="fr-FR" sz="1600" b="0" i="1" u="none" strike="noStrike" cap="none" normalizeH="0" baseline="0" dirty="0" err="1">
                <a:ln>
                  <a:noFill/>
                </a:ln>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a:t>z|y</a:t>
            </a:r>
            <a:r>
              <a:rPr kumimoji="0" lang="fr-FR" altLang="fr-FR" sz="1600" b="0" i="1" u="none" strike="noStrike" cap="none" normalizeH="0" baseline="0" dirty="0">
                <a:ln>
                  <a:noFill/>
                </a:ln>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a:t>)</a:t>
            </a:r>
            <a:endParaRPr kumimoji="0" lang="fr-FR" altLang="fr-FR"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45" name="AutoShape 24">
            <a:extLst>
              <a:ext uri="{FF2B5EF4-FFF2-40B4-BE49-F238E27FC236}">
                <a16:creationId xmlns:a16="http://schemas.microsoft.com/office/drawing/2014/main" id="{C750FDAF-7ED1-49FA-9445-300B8E0B9ED0}"/>
              </a:ext>
            </a:extLst>
          </p:cNvPr>
          <p:cNvSpPr>
            <a:spLocks noChangeArrowheads="1"/>
          </p:cNvSpPr>
          <p:nvPr/>
        </p:nvSpPr>
        <p:spPr bwMode="auto">
          <a:xfrm>
            <a:off x="4365422" y="4327714"/>
            <a:ext cx="460375" cy="192405"/>
          </a:xfrm>
          <a:prstGeom prst="rightArrow">
            <a:avLst>
              <a:gd name="adj1" fmla="val 50000"/>
              <a:gd name="adj2" fmla="val 134699"/>
            </a:avLst>
          </a:prstGeom>
          <a:solidFill>
            <a:schemeClr val="accent5">
              <a:lumMod val="100000"/>
              <a:lumOff val="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endParaRPr lang="fr-BE"/>
          </a:p>
        </p:txBody>
      </p:sp>
      <p:sp>
        <p:nvSpPr>
          <p:cNvPr id="46" name="AutoShape 35">
            <a:extLst>
              <a:ext uri="{FF2B5EF4-FFF2-40B4-BE49-F238E27FC236}">
                <a16:creationId xmlns:a16="http://schemas.microsoft.com/office/drawing/2014/main" id="{275DB22A-97F5-430C-8A0D-C21EB474DABF}"/>
              </a:ext>
            </a:extLst>
          </p:cNvPr>
          <p:cNvSpPr>
            <a:spLocks/>
          </p:cNvSpPr>
          <p:nvPr/>
        </p:nvSpPr>
        <p:spPr bwMode="auto">
          <a:xfrm rot="5400000">
            <a:off x="5469607" y="3435985"/>
            <a:ext cx="314325" cy="1133475"/>
          </a:xfrm>
          <a:prstGeom prst="leftBrace">
            <a:avLst>
              <a:gd name="adj1" fmla="val 30051"/>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fr-BE"/>
          </a:p>
        </p:txBody>
      </p:sp>
      <p:sp>
        <p:nvSpPr>
          <p:cNvPr id="15" name="Rectangle 21">
            <a:extLst>
              <a:ext uri="{FF2B5EF4-FFF2-40B4-BE49-F238E27FC236}">
                <a16:creationId xmlns:a16="http://schemas.microsoft.com/office/drawing/2014/main" id="{59D2C570-1A7F-4209-8CBE-246FD4A40716}"/>
              </a:ext>
            </a:extLst>
          </p:cNvPr>
          <p:cNvSpPr>
            <a:spLocks noChangeArrowheads="1"/>
          </p:cNvSpPr>
          <p:nvPr/>
        </p:nvSpPr>
        <p:spPr bwMode="auto">
          <a:xfrm>
            <a:off x="755779" y="1313872"/>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365010" tIns="76176" rIns="91440" bIns="152352" numCol="1" anchor="ctr" anchorCtr="0" compatLnSpc="1">
            <a:prstTxWarp prst="textNoShape">
              <a:avLst/>
            </a:prstTxWarp>
            <a:spAutoFit/>
          </a:bodyPr>
          <a:lstStyle/>
          <a:p>
            <a:endParaRPr lang="fr-BE"/>
          </a:p>
        </p:txBody>
      </p:sp>
      <p:sp>
        <p:nvSpPr>
          <p:cNvPr id="16" name="Rectangle 22">
            <a:extLst>
              <a:ext uri="{FF2B5EF4-FFF2-40B4-BE49-F238E27FC236}">
                <a16:creationId xmlns:a16="http://schemas.microsoft.com/office/drawing/2014/main" id="{B6D38EB6-F27D-4DF6-9355-98AFBFEEED45}"/>
              </a:ext>
            </a:extLst>
          </p:cNvPr>
          <p:cNvSpPr>
            <a:spLocks noChangeArrowheads="1"/>
          </p:cNvSpPr>
          <p:nvPr/>
        </p:nvSpPr>
        <p:spPr bwMode="auto">
          <a:xfrm>
            <a:off x="838200" y="186900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17" name="Rectangle 24">
            <a:extLst>
              <a:ext uri="{FF2B5EF4-FFF2-40B4-BE49-F238E27FC236}">
                <a16:creationId xmlns:a16="http://schemas.microsoft.com/office/drawing/2014/main" id="{6AFF3AB2-E273-4231-B0B1-6828F0D81965}"/>
              </a:ext>
            </a:extLst>
          </p:cNvPr>
          <p:cNvSpPr>
            <a:spLocks noChangeArrowheads="1"/>
          </p:cNvSpPr>
          <p:nvPr/>
        </p:nvSpPr>
        <p:spPr bwMode="auto">
          <a:xfrm>
            <a:off x="838200" y="1684338"/>
            <a:ext cx="63863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449263"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449263"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dirty="0">
              <a:ln>
                <a:noFill/>
              </a:ln>
              <a:solidFill>
                <a:schemeClr val="tx1"/>
              </a:solidFill>
              <a:effectLst/>
              <a:latin typeface="Arial" panose="020B0604020202020204" pitchFamily="34" charset="0"/>
            </a:endParaRPr>
          </a:p>
        </p:txBody>
      </p:sp>
      <p:sp>
        <p:nvSpPr>
          <p:cNvPr id="18" name="Rectangle 26">
            <a:extLst>
              <a:ext uri="{FF2B5EF4-FFF2-40B4-BE49-F238E27FC236}">
                <a16:creationId xmlns:a16="http://schemas.microsoft.com/office/drawing/2014/main" id="{F1E1D58F-A040-440A-88FE-5B73D5FAAD36}"/>
              </a:ext>
            </a:extLst>
          </p:cNvPr>
          <p:cNvSpPr>
            <a:spLocks noChangeArrowheads="1"/>
          </p:cNvSpPr>
          <p:nvPr/>
        </p:nvSpPr>
        <p:spPr bwMode="auto">
          <a:xfrm>
            <a:off x="3679711" y="211790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1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endParaRPr>
          </a:p>
          <a:p>
            <a:pPr marL="0" marR="0" lvl="0" indent="449263" algn="l" defTabSz="914400" rtl="0" eaLnBrk="0" fontAlgn="base" latinLnBrk="0" hangingPunct="0">
              <a:lnSpc>
                <a:spcPct val="100000"/>
              </a:lnSpc>
              <a:spcBef>
                <a:spcPct val="0"/>
              </a:spcBef>
              <a:spcAft>
                <a:spcPct val="0"/>
              </a:spcAft>
              <a:buClrTx/>
              <a:buSzTx/>
              <a:buFontTx/>
              <a:buNone/>
              <a:tabLst/>
            </a:pPr>
            <a:r>
              <a:rPr kumimoji="0" lang="fr-BE" altLang="fr-FR" sz="11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       Label Réelle        Image Réelle</a:t>
            </a:r>
            <a:endParaRPr kumimoji="0" lang="fr-BE" altLang="fr-FR" sz="800" b="0" i="0" u="none" strike="noStrike" cap="none" normalizeH="0" baseline="0" dirty="0">
              <a:ln>
                <a:noFill/>
              </a:ln>
              <a:solidFill>
                <a:schemeClr val="tx1"/>
              </a:solidFill>
              <a:effectLst/>
            </a:endParaRPr>
          </a:p>
          <a:p>
            <a:pPr marL="0" marR="0" lvl="0" indent="449263" algn="l" defTabSz="914400" rtl="0" eaLnBrk="0" fontAlgn="base" latinLnBrk="0" hangingPunct="0">
              <a:lnSpc>
                <a:spcPct val="100000"/>
              </a:lnSpc>
              <a:spcBef>
                <a:spcPct val="0"/>
              </a:spcBef>
              <a:spcAft>
                <a:spcPct val="0"/>
              </a:spcAft>
              <a:buClrTx/>
              <a:buSzTx/>
              <a:buFontTx/>
              <a:buNone/>
              <a:tabLst/>
            </a:pPr>
            <a:r>
              <a:rPr kumimoji="0" lang="fr-BE" altLang="fr-FR" sz="11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								    </a:t>
            </a:r>
            <a:endParaRPr kumimoji="0" lang="fr-BE" altLang="fr-FR" sz="1800" b="0" i="0" u="none" strike="noStrike" cap="none" normalizeH="0" baseline="0" dirty="0">
              <a:ln>
                <a:noFill/>
              </a:ln>
              <a:solidFill>
                <a:schemeClr val="tx1"/>
              </a:solidFill>
              <a:effectLst/>
              <a:latin typeface="Arial" panose="020B0604020202020204" pitchFamily="34" charset="0"/>
            </a:endParaRPr>
          </a:p>
        </p:txBody>
      </p:sp>
      <p:sp>
        <p:nvSpPr>
          <p:cNvPr id="22" name="Rectangle 29">
            <a:extLst>
              <a:ext uri="{FF2B5EF4-FFF2-40B4-BE49-F238E27FC236}">
                <a16:creationId xmlns:a16="http://schemas.microsoft.com/office/drawing/2014/main" id="{920356EB-C496-4735-8E4D-7AFE875CCD8A}"/>
              </a:ext>
            </a:extLst>
          </p:cNvPr>
          <p:cNvSpPr>
            <a:spLocks noChangeArrowheads="1"/>
          </p:cNvSpPr>
          <p:nvPr/>
        </p:nvSpPr>
        <p:spPr bwMode="auto">
          <a:xfrm>
            <a:off x="838200" y="1869004"/>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3" name="Rectangle 30">
            <a:extLst>
              <a:ext uri="{FF2B5EF4-FFF2-40B4-BE49-F238E27FC236}">
                <a16:creationId xmlns:a16="http://schemas.microsoft.com/office/drawing/2014/main" id="{9D8AFB7E-6045-4401-9AE5-22A21EE29FA8}"/>
              </a:ext>
            </a:extLst>
          </p:cNvPr>
          <p:cNvSpPr>
            <a:spLocks noChangeArrowheads="1"/>
          </p:cNvSpPr>
          <p:nvPr/>
        </p:nvSpPr>
        <p:spPr bwMode="auto">
          <a:xfrm>
            <a:off x="838200" y="232620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BE" altLang="fr-FR" sz="1100" b="0" i="0" u="none" strike="noStrike" cap="none" normalizeH="0" baseline="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	</a:t>
            </a: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4" name="Rectangle 32">
            <a:extLst>
              <a:ext uri="{FF2B5EF4-FFF2-40B4-BE49-F238E27FC236}">
                <a16:creationId xmlns:a16="http://schemas.microsoft.com/office/drawing/2014/main" id="{5D80B3F5-D622-4CA1-BC19-169C9B40DA57}"/>
              </a:ext>
            </a:extLst>
          </p:cNvPr>
          <p:cNvSpPr>
            <a:spLocks noChangeArrowheads="1"/>
          </p:cNvSpPr>
          <p:nvPr/>
        </p:nvSpPr>
        <p:spPr bwMode="auto">
          <a:xfrm rot="10800000" flipV="1">
            <a:off x="492620" y="2818417"/>
            <a:ext cx="2037994" cy="12157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dirty="0">
                <a:ln>
                  <a:noFill/>
                </a:ln>
                <a:solidFill>
                  <a:schemeClr val="tx1"/>
                </a:solidFill>
                <a:effectLst/>
                <a:latin typeface="Arial" panose="020B0604020202020204" pitchFamily="34" charset="0"/>
              </a:rPr>
            </a:br>
            <a:endParaRPr kumimoji="0" lang="fr-BE" altLang="fr-F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BE" altLang="fr-FR" sz="11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INPUT – </a:t>
            </a:r>
            <a:r>
              <a:rPr kumimoji="0" lang="fr-BE" altLang="fr-FR" sz="1100" b="0" i="0" u="none" strike="noStrike" cap="none" normalizeH="0" baseline="0" dirty="0" err="1">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Random</a:t>
            </a:r>
            <a:r>
              <a:rPr kumimoji="0" lang="fr-BE" altLang="fr-FR" sz="11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 Noise </a:t>
            </a:r>
            <a:endParaRPr kumimoji="0" lang="fr-BE" altLang="fr-FR"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dirty="0">
              <a:ln>
                <a:noFill/>
              </a:ln>
              <a:solidFill>
                <a:schemeClr val="tx1"/>
              </a:solidFill>
              <a:effectLst/>
              <a:latin typeface="Arial" panose="020B0604020202020204" pitchFamily="34" charset="0"/>
            </a:endParaRPr>
          </a:p>
        </p:txBody>
      </p:sp>
      <p:sp>
        <p:nvSpPr>
          <p:cNvPr id="56" name="Rectangle 55">
            <a:extLst>
              <a:ext uri="{FF2B5EF4-FFF2-40B4-BE49-F238E27FC236}">
                <a16:creationId xmlns:a16="http://schemas.microsoft.com/office/drawing/2014/main" id="{F38E9EAC-DBBE-4393-A689-E3E3CA55E1B4}"/>
              </a:ext>
            </a:extLst>
          </p:cNvPr>
          <p:cNvSpPr>
            <a:spLocks noChangeArrowheads="1"/>
          </p:cNvSpPr>
          <p:nvPr/>
        </p:nvSpPr>
        <p:spPr bwMode="auto">
          <a:xfrm>
            <a:off x="1885915" y="5527098"/>
            <a:ext cx="4307592" cy="111998"/>
          </a:xfrm>
          <a:prstGeom prst="rect">
            <a:avLst/>
          </a:prstGeom>
          <a:solidFill>
            <a:schemeClr val="accent5">
              <a:lumMod val="100000"/>
              <a:lumOff val="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endParaRPr lang="fr-BE"/>
          </a:p>
        </p:txBody>
      </p:sp>
    </p:spTree>
    <p:extLst>
      <p:ext uri="{BB962C8B-B14F-4D97-AF65-F5344CB8AC3E}">
        <p14:creationId xmlns:p14="http://schemas.microsoft.com/office/powerpoint/2010/main" val="27838649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79" y="1"/>
            <a:ext cx="8976049"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Les réseaux de neurones - CGAN</a:t>
            </a:r>
          </a:p>
        </p:txBody>
      </p:sp>
      <p:cxnSp>
        <p:nvCxnSpPr>
          <p:cNvPr id="11" name="Connecteur droit 10">
            <a:extLst>
              <a:ext uri="{FF2B5EF4-FFF2-40B4-BE49-F238E27FC236}">
                <a16:creationId xmlns:a16="http://schemas.microsoft.com/office/drawing/2014/main" id="{53B3DD2F-AE09-4031-828A-B4E8961CE168}"/>
              </a:ext>
            </a:extLst>
          </p:cNvPr>
          <p:cNvCxnSpPr/>
          <p:nvPr/>
        </p:nvCxnSpPr>
        <p:spPr>
          <a:xfrm>
            <a:off x="157065" y="5803641"/>
            <a:ext cx="11877869" cy="0"/>
          </a:xfrm>
          <a:prstGeom prst="line">
            <a:avLst/>
          </a:prstGeom>
          <a:ln w="50800">
            <a:gradFill flip="none" rotWithShape="1">
              <a:gsLst>
                <a:gs pos="0">
                  <a:schemeClr val="bg1">
                    <a:lumMod val="50000"/>
                  </a:schemeClr>
                </a:gs>
                <a:gs pos="38000">
                  <a:schemeClr val="accent1">
                    <a:lumMod val="45000"/>
                    <a:lumOff val="55000"/>
                  </a:schemeClr>
                </a:gs>
                <a:gs pos="77000">
                  <a:schemeClr val="accent1">
                    <a:lumMod val="45000"/>
                    <a:lumOff val="55000"/>
                  </a:schemeClr>
                </a:gs>
                <a:gs pos="100000">
                  <a:schemeClr val="accent1">
                    <a:lumMod val="30000"/>
                    <a:lumOff val="7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a:t>28-08-2019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p:txBody>
          <a:bodyPr/>
          <a:lstStyle/>
          <a:p>
            <a:r>
              <a:rPr lang="fr-BE"/>
              <a:t>ROMBAUX Michaël - IG CHARLEROI</a:t>
            </a:r>
            <a:endParaRPr lang="fr-BE" dirty="0"/>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23</a:t>
            </a:fld>
            <a:endParaRPr lang="fr-BE" dirty="0"/>
          </a:p>
        </p:txBody>
      </p:sp>
      <p:sp>
        <p:nvSpPr>
          <p:cNvPr id="2057" name="Rectangle 54">
            <a:extLst>
              <a:ext uri="{FF2B5EF4-FFF2-40B4-BE49-F238E27FC236}">
                <a16:creationId xmlns:a16="http://schemas.microsoft.com/office/drawing/2014/main" id="{D601683B-98A2-4199-BFCC-2A84D41164D5}"/>
              </a:ext>
            </a:extLst>
          </p:cNvPr>
          <p:cNvSpPr>
            <a:spLocks noChangeArrowheads="1"/>
          </p:cNvSpPr>
          <p:nvPr/>
        </p:nvSpPr>
        <p:spPr bwMode="auto">
          <a:xfrm>
            <a:off x="304800" y="14012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58" name="Rectangle 55">
            <a:extLst>
              <a:ext uri="{FF2B5EF4-FFF2-40B4-BE49-F238E27FC236}">
                <a16:creationId xmlns:a16="http://schemas.microsoft.com/office/drawing/2014/main" id="{A78158CE-C9E9-4808-B773-C01D500E742C}"/>
              </a:ext>
            </a:extLst>
          </p:cNvPr>
          <p:cNvSpPr>
            <a:spLocks noChangeArrowheads="1"/>
          </p:cNvSpPr>
          <p:nvPr/>
        </p:nvSpPr>
        <p:spPr bwMode="auto">
          <a:xfrm>
            <a:off x="304800" y="18584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60" name="Rectangle 57">
            <a:extLst>
              <a:ext uri="{FF2B5EF4-FFF2-40B4-BE49-F238E27FC236}">
                <a16:creationId xmlns:a16="http://schemas.microsoft.com/office/drawing/2014/main" id="{90B5CCA3-A1A8-4B43-BEBD-E500C68F3F81}"/>
              </a:ext>
            </a:extLst>
          </p:cNvPr>
          <p:cNvSpPr>
            <a:spLocks noChangeArrowheads="1"/>
          </p:cNvSpPr>
          <p:nvPr/>
        </p:nvSpPr>
        <p:spPr bwMode="auto">
          <a:xfrm>
            <a:off x="304800" y="2315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063" name="Rectangle 62">
            <a:extLst>
              <a:ext uri="{FF2B5EF4-FFF2-40B4-BE49-F238E27FC236}">
                <a16:creationId xmlns:a16="http://schemas.microsoft.com/office/drawing/2014/main" id="{8A8127A7-2EA5-462F-BF78-FAC7186D57A2}"/>
              </a:ext>
            </a:extLst>
          </p:cNvPr>
          <p:cNvSpPr>
            <a:spLocks noChangeArrowheads="1"/>
          </p:cNvSpPr>
          <p:nvPr/>
        </p:nvSpPr>
        <p:spPr bwMode="auto">
          <a:xfrm>
            <a:off x="304800" y="23156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pic>
        <p:nvPicPr>
          <p:cNvPr id="2" name="Image 25">
            <a:extLst>
              <a:ext uri="{FF2B5EF4-FFF2-40B4-BE49-F238E27FC236}">
                <a16:creationId xmlns:a16="http://schemas.microsoft.com/office/drawing/2014/main" id="{08ABE021-4068-4D03-BC12-7829ED4C99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8340" y="4288354"/>
            <a:ext cx="811213" cy="793750"/>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 1">
            <a:extLst>
              <a:ext uri="{FF2B5EF4-FFF2-40B4-BE49-F238E27FC236}">
                <a16:creationId xmlns:a16="http://schemas.microsoft.com/office/drawing/2014/main" id="{E7CF3BEB-EDF6-42DE-85DC-A6226C5EC49F}"/>
              </a:ext>
            </a:extLst>
          </p:cNvPr>
          <p:cNvPicPr>
            <a:picLocks noChangeAspect="1" noChangeArrowheads="1"/>
          </p:cNvPicPr>
          <p:nvPr/>
        </p:nvPicPr>
        <p:blipFill>
          <a:blip r:embed="rId4">
            <a:lum bright="36000"/>
            <a:extLst>
              <a:ext uri="{28A0092B-C50C-407E-A947-70E740481C1C}">
                <a14:useLocalDpi xmlns:a14="http://schemas.microsoft.com/office/drawing/2010/main" val="0"/>
              </a:ext>
            </a:extLst>
          </a:blip>
          <a:srcRect/>
          <a:stretch>
            <a:fillRect/>
          </a:stretch>
        </p:blipFill>
        <p:spPr bwMode="auto">
          <a:xfrm>
            <a:off x="961232" y="3792590"/>
            <a:ext cx="901700" cy="850900"/>
          </a:xfrm>
          <a:prstGeom prst="rect">
            <a:avLst/>
          </a:prstGeom>
          <a:noFill/>
          <a:ln w="6350">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30" name="AutoShape 24">
            <a:extLst>
              <a:ext uri="{FF2B5EF4-FFF2-40B4-BE49-F238E27FC236}">
                <a16:creationId xmlns:a16="http://schemas.microsoft.com/office/drawing/2014/main" id="{A740566D-93B9-4DA2-A74E-A99C2B77981C}"/>
              </a:ext>
            </a:extLst>
          </p:cNvPr>
          <p:cNvSpPr>
            <a:spLocks noChangeArrowheads="1"/>
          </p:cNvSpPr>
          <p:nvPr/>
        </p:nvSpPr>
        <p:spPr bwMode="auto">
          <a:xfrm>
            <a:off x="1874362" y="4221343"/>
            <a:ext cx="1022985" cy="189865"/>
          </a:xfrm>
          <a:prstGeom prst="rightArrow">
            <a:avLst>
              <a:gd name="adj1" fmla="val 50000"/>
              <a:gd name="adj2" fmla="val 134699"/>
            </a:avLst>
          </a:prstGeom>
          <a:solidFill>
            <a:schemeClr val="accent5">
              <a:lumMod val="100000"/>
              <a:lumOff val="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endParaRPr lang="fr-BE"/>
          </a:p>
        </p:txBody>
      </p:sp>
      <p:sp>
        <p:nvSpPr>
          <p:cNvPr id="32" name="AutoShape 28">
            <a:extLst>
              <a:ext uri="{FF2B5EF4-FFF2-40B4-BE49-F238E27FC236}">
                <a16:creationId xmlns:a16="http://schemas.microsoft.com/office/drawing/2014/main" id="{15D7484A-49BF-4417-A3A1-570F72C77F7E}"/>
              </a:ext>
            </a:extLst>
          </p:cNvPr>
          <p:cNvSpPr>
            <a:spLocks noChangeArrowheads="1"/>
          </p:cNvSpPr>
          <p:nvPr/>
        </p:nvSpPr>
        <p:spPr bwMode="auto">
          <a:xfrm rot="5400000">
            <a:off x="5950901" y="2399229"/>
            <a:ext cx="535940" cy="1430655"/>
          </a:xfrm>
          <a:custGeom>
            <a:avLst/>
            <a:gdLst>
              <a:gd name="G0" fmla="+- 9257 0 0"/>
              <a:gd name="G1" fmla="+- 16904 0 0"/>
              <a:gd name="G2" fmla="+- 9257 0 0"/>
              <a:gd name="G3" fmla="*/ 9257 1 2"/>
              <a:gd name="G4" fmla="+- G3 10800 0"/>
              <a:gd name="G5" fmla="+- 21600 9257 16904"/>
              <a:gd name="G6" fmla="+- 16904 9257 0"/>
              <a:gd name="G7" fmla="*/ G6 1 2"/>
              <a:gd name="G8" fmla="*/ 16904 2 1"/>
              <a:gd name="G9" fmla="+- G8 0 21600"/>
              <a:gd name="G10" fmla="*/ 21600 G0 G1"/>
              <a:gd name="G11" fmla="*/ 21600 G4 G1"/>
              <a:gd name="G12" fmla="*/ 21600 G5 G1"/>
              <a:gd name="G13" fmla="*/ 21600 G7 G1"/>
              <a:gd name="G14" fmla="*/ 16904 1 2"/>
              <a:gd name="G15" fmla="+- G5 0 G4"/>
              <a:gd name="G16" fmla="+- G0 0 G4"/>
              <a:gd name="G17" fmla="*/ G2 G15 G16"/>
              <a:gd name="T0" fmla="*/ 15429 w 21600"/>
              <a:gd name="T1" fmla="*/ 0 h 21600"/>
              <a:gd name="T2" fmla="*/ 9257 w 21600"/>
              <a:gd name="T3" fmla="*/ 9257 h 21600"/>
              <a:gd name="T4" fmla="*/ 0 w 21600"/>
              <a:gd name="T5" fmla="*/ 19715 h 21600"/>
              <a:gd name="T6" fmla="*/ 8452 w 21600"/>
              <a:gd name="T7" fmla="*/ 21600 h 21600"/>
              <a:gd name="T8" fmla="*/ 16904 w 21600"/>
              <a:gd name="T9" fmla="*/ 16715 h 21600"/>
              <a:gd name="T10" fmla="*/ 21600 w 21600"/>
              <a:gd name="T11" fmla="*/ 9257 h 21600"/>
              <a:gd name="T12" fmla="*/ 17694720 60000 65536"/>
              <a:gd name="T13" fmla="*/ 11796480 60000 65536"/>
              <a:gd name="T14" fmla="*/ 11796480 60000 65536"/>
              <a:gd name="T15" fmla="*/ 5898240 60000 65536"/>
              <a:gd name="T16" fmla="*/ 0 60000 65536"/>
              <a:gd name="T17" fmla="*/ 0 60000 65536"/>
              <a:gd name="T18" fmla="*/ 0 w 21600"/>
              <a:gd name="T19" fmla="*/ G12 h 21600"/>
              <a:gd name="T20" fmla="*/ G1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5429" y="0"/>
                </a:moveTo>
                <a:lnTo>
                  <a:pt x="9257" y="9257"/>
                </a:lnTo>
                <a:lnTo>
                  <a:pt x="13953" y="9257"/>
                </a:lnTo>
                <a:lnTo>
                  <a:pt x="13953" y="17829"/>
                </a:lnTo>
                <a:lnTo>
                  <a:pt x="0" y="17829"/>
                </a:lnTo>
                <a:lnTo>
                  <a:pt x="0" y="21600"/>
                </a:lnTo>
                <a:lnTo>
                  <a:pt x="16904" y="21600"/>
                </a:lnTo>
                <a:lnTo>
                  <a:pt x="16904" y="9257"/>
                </a:lnTo>
                <a:lnTo>
                  <a:pt x="21600" y="9257"/>
                </a:lnTo>
                <a:close/>
              </a:path>
            </a:pathLst>
          </a:custGeom>
          <a:solidFill>
            <a:srgbClr val="FFFFFF"/>
          </a:solidFill>
          <a:ln w="9525">
            <a:solidFill>
              <a:srgbClr val="000000"/>
            </a:solidFill>
            <a:miter lim="800000"/>
            <a:headEnd/>
            <a:tailEnd/>
          </a:ln>
        </p:spPr>
        <p:txBody>
          <a:bodyPr rot="0" vert="horz" wrap="square" lIns="91440" tIns="45720" rIns="91440" bIns="45720" anchor="t" anchorCtr="0" upright="1">
            <a:noAutofit/>
          </a:bodyPr>
          <a:lstStyle/>
          <a:p>
            <a:endParaRPr lang="fr-BE"/>
          </a:p>
        </p:txBody>
      </p:sp>
      <p:sp>
        <p:nvSpPr>
          <p:cNvPr id="33" name="AutoShape 30">
            <a:extLst>
              <a:ext uri="{FF2B5EF4-FFF2-40B4-BE49-F238E27FC236}">
                <a16:creationId xmlns:a16="http://schemas.microsoft.com/office/drawing/2014/main" id="{4C524912-7206-4B66-8684-C6E2BA10D80B}"/>
              </a:ext>
            </a:extLst>
          </p:cNvPr>
          <p:cNvSpPr>
            <a:spLocks noChangeArrowheads="1"/>
          </p:cNvSpPr>
          <p:nvPr/>
        </p:nvSpPr>
        <p:spPr bwMode="auto">
          <a:xfrm>
            <a:off x="9097753" y="3094472"/>
            <a:ext cx="664210" cy="294005"/>
          </a:xfrm>
          <a:prstGeom prst="stripedRightArrow">
            <a:avLst>
              <a:gd name="adj1" fmla="val 50000"/>
              <a:gd name="adj2" fmla="val 56479"/>
            </a:avLst>
          </a:prstGeom>
          <a:solidFill>
            <a:srgbClr val="FFFFFF"/>
          </a:solidFill>
          <a:ln w="9525">
            <a:solidFill>
              <a:srgbClr val="000000"/>
            </a:solidFill>
            <a:miter lim="800000"/>
            <a:headEnd/>
            <a:tailEnd/>
          </a:ln>
        </p:spPr>
        <p:txBody>
          <a:bodyPr rot="0" vert="horz" wrap="square" lIns="91440" tIns="45720" rIns="91440" bIns="45720" anchor="t" anchorCtr="0" upright="1">
            <a:noAutofit/>
          </a:bodyPr>
          <a:lstStyle/>
          <a:p>
            <a:endParaRPr lang="fr-BE"/>
          </a:p>
        </p:txBody>
      </p:sp>
      <p:sp>
        <p:nvSpPr>
          <p:cNvPr id="7" name="AutoShape 31">
            <a:extLst>
              <a:ext uri="{FF2B5EF4-FFF2-40B4-BE49-F238E27FC236}">
                <a16:creationId xmlns:a16="http://schemas.microsoft.com/office/drawing/2014/main" id="{6675FC07-7754-4490-98EC-544AC04D7ED8}"/>
              </a:ext>
            </a:extLst>
          </p:cNvPr>
          <p:cNvSpPr>
            <a:spLocks noChangeArrowheads="1"/>
          </p:cNvSpPr>
          <p:nvPr/>
        </p:nvSpPr>
        <p:spPr bwMode="auto">
          <a:xfrm>
            <a:off x="9877443" y="2698694"/>
            <a:ext cx="1000125" cy="1198562"/>
          </a:xfrm>
          <a:prstGeom prst="flowChartPredefinedProcess">
            <a:avLst/>
          </a:prstGeom>
          <a:solidFill>
            <a:srgbClr val="FFFFFF"/>
          </a:solidFill>
          <a:ln w="9525">
            <a:solidFill>
              <a:srgbClr val="000000"/>
            </a:solid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VRAIE</a:t>
            </a:r>
            <a:endParaRPr kumimoji="0" lang="fr-FR" altLang="fr-FR" sz="800" b="0" i="0" u="none" strike="noStrike" cap="none" normalizeH="0" baseline="0" dirty="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OU</a:t>
            </a:r>
            <a:endParaRPr kumimoji="0" lang="fr-FR" altLang="fr-FR" sz="800" b="0" i="0" u="none" strike="noStrike" cap="none" normalizeH="0" baseline="0" dirty="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FAUSSE</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pic>
        <p:nvPicPr>
          <p:cNvPr id="2068" name="Picture 20">
            <a:extLst>
              <a:ext uri="{FF2B5EF4-FFF2-40B4-BE49-F238E27FC236}">
                <a16:creationId xmlns:a16="http://schemas.microsoft.com/office/drawing/2014/main" id="{FCC547CD-95FD-42A0-BA48-0D9C2D9D7DE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17972" y="1283914"/>
            <a:ext cx="811213" cy="777875"/>
          </a:xfrm>
          <a:prstGeom prst="rect">
            <a:avLst/>
          </a:prstGeom>
          <a:noFill/>
          <a:extLst>
            <a:ext uri="{909E8E84-426E-40DD-AFC4-6F175D3DCCD1}">
              <a14:hiddenFill xmlns:a14="http://schemas.microsoft.com/office/drawing/2010/main">
                <a:solidFill>
                  <a:srgbClr val="FFFFFF"/>
                </a:solidFill>
              </a14:hiddenFill>
            </a:ext>
          </a:extLst>
        </p:spPr>
      </p:pic>
      <p:sp>
        <p:nvSpPr>
          <p:cNvPr id="8" name="AutoShape 34">
            <a:extLst>
              <a:ext uri="{FF2B5EF4-FFF2-40B4-BE49-F238E27FC236}">
                <a16:creationId xmlns:a16="http://schemas.microsoft.com/office/drawing/2014/main" id="{C25B9A13-B423-4817-88A7-7FBFF0DFBC6D}"/>
              </a:ext>
            </a:extLst>
          </p:cNvPr>
          <p:cNvSpPr>
            <a:spLocks noChangeArrowheads="1"/>
          </p:cNvSpPr>
          <p:nvPr/>
        </p:nvSpPr>
        <p:spPr bwMode="auto">
          <a:xfrm>
            <a:off x="4720923" y="1282830"/>
            <a:ext cx="849313" cy="717550"/>
          </a:xfrm>
          <a:prstGeom prst="flowChartInternalStorage">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Label</a:t>
            </a:r>
            <a:endParaRPr kumimoji="0" lang="fr-FR" altLang="fr-FR" sz="1600" b="0" i="0" u="none" strike="noStrike" cap="none" normalizeH="0" baseline="0" dirty="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fr-FR" altLang="fr-FR" sz="1600" b="0" i="1" u="none" strike="noStrike" cap="none" normalizeH="0" baseline="0" dirty="0">
                <a:ln>
                  <a:noFill/>
                </a:ln>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a:t>y</a:t>
            </a:r>
            <a:endParaRPr kumimoji="0" lang="fr-FR" altLang="fr-FR"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37" name="AutoShape 35">
            <a:extLst>
              <a:ext uri="{FF2B5EF4-FFF2-40B4-BE49-F238E27FC236}">
                <a16:creationId xmlns:a16="http://schemas.microsoft.com/office/drawing/2014/main" id="{F74E7CD8-B9D4-4F91-B13C-A5DBAFE84516}"/>
              </a:ext>
            </a:extLst>
          </p:cNvPr>
          <p:cNvSpPr>
            <a:spLocks/>
          </p:cNvSpPr>
          <p:nvPr/>
        </p:nvSpPr>
        <p:spPr bwMode="auto">
          <a:xfrm rot="16200000">
            <a:off x="5460979" y="2039674"/>
            <a:ext cx="314325" cy="1133475"/>
          </a:xfrm>
          <a:prstGeom prst="leftBrace">
            <a:avLst>
              <a:gd name="adj1" fmla="val 30051"/>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fr-BE"/>
          </a:p>
        </p:txBody>
      </p:sp>
      <p:sp>
        <p:nvSpPr>
          <p:cNvPr id="10" name="AutoShape 36">
            <a:extLst>
              <a:ext uri="{FF2B5EF4-FFF2-40B4-BE49-F238E27FC236}">
                <a16:creationId xmlns:a16="http://schemas.microsoft.com/office/drawing/2014/main" id="{44E4394F-C957-45C7-A557-A79D9C061325}"/>
              </a:ext>
            </a:extLst>
          </p:cNvPr>
          <p:cNvSpPr>
            <a:spLocks noChangeArrowheads="1"/>
          </p:cNvSpPr>
          <p:nvPr/>
        </p:nvSpPr>
        <p:spPr bwMode="auto">
          <a:xfrm>
            <a:off x="885789" y="4973378"/>
            <a:ext cx="1000125" cy="717550"/>
          </a:xfrm>
          <a:prstGeom prst="flowChartInternalStorage">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Label</a:t>
            </a:r>
            <a:endParaRPr kumimoji="0" lang="fr-FR" altLang="fr-FR" sz="800" b="0" i="0" u="none" strike="noStrike" cap="none" normalizeH="0" baseline="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fr-FR" altLang="fr-FR" sz="1600" b="0" i="1" u="none" strike="noStrike" cap="none" normalizeH="0" baseline="0">
                <a:ln>
                  <a:noFill/>
                </a:ln>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a:t>y</a:t>
            </a:r>
            <a:endParaRPr kumimoji="0" lang="fr-FR" altLang="fr-FR" sz="1800" b="0" i="0" u="none" strike="noStrike" cap="none" normalizeH="0" baseline="0">
              <a:ln>
                <a:noFill/>
              </a:ln>
              <a:solidFill>
                <a:schemeClr val="tx1"/>
              </a:solidFill>
              <a:effectLst/>
              <a:latin typeface="Arial" panose="020B0604020202020204" pitchFamily="34" charset="0"/>
            </a:endParaRPr>
          </a:p>
        </p:txBody>
      </p:sp>
      <p:sp>
        <p:nvSpPr>
          <p:cNvPr id="39" name="AutoShape 37">
            <a:extLst>
              <a:ext uri="{FF2B5EF4-FFF2-40B4-BE49-F238E27FC236}">
                <a16:creationId xmlns:a16="http://schemas.microsoft.com/office/drawing/2014/main" id="{EEA37FDC-85F7-45EE-B88E-342F8B5A3205}"/>
              </a:ext>
            </a:extLst>
          </p:cNvPr>
          <p:cNvSpPr>
            <a:spLocks noChangeArrowheads="1"/>
          </p:cNvSpPr>
          <p:nvPr/>
        </p:nvSpPr>
        <p:spPr bwMode="auto">
          <a:xfrm rot="16200000" flipV="1">
            <a:off x="6010592" y="2824285"/>
            <a:ext cx="416560" cy="1430655"/>
          </a:xfrm>
          <a:custGeom>
            <a:avLst/>
            <a:gdLst>
              <a:gd name="G0" fmla="+- 9257 0 0"/>
              <a:gd name="G1" fmla="+- 16904 0 0"/>
              <a:gd name="G2" fmla="+- 9257 0 0"/>
              <a:gd name="G3" fmla="*/ 9257 1 2"/>
              <a:gd name="G4" fmla="+- G3 10800 0"/>
              <a:gd name="G5" fmla="+- 21600 9257 16904"/>
              <a:gd name="G6" fmla="+- 16904 9257 0"/>
              <a:gd name="G7" fmla="*/ G6 1 2"/>
              <a:gd name="G8" fmla="*/ 16904 2 1"/>
              <a:gd name="G9" fmla="+- G8 0 21600"/>
              <a:gd name="G10" fmla="*/ 21600 G0 G1"/>
              <a:gd name="G11" fmla="*/ 21600 G4 G1"/>
              <a:gd name="G12" fmla="*/ 21600 G5 G1"/>
              <a:gd name="G13" fmla="*/ 21600 G7 G1"/>
              <a:gd name="G14" fmla="*/ 16904 1 2"/>
              <a:gd name="G15" fmla="+- G5 0 G4"/>
              <a:gd name="G16" fmla="+- G0 0 G4"/>
              <a:gd name="G17" fmla="*/ G2 G15 G16"/>
              <a:gd name="T0" fmla="*/ 15429 w 21600"/>
              <a:gd name="T1" fmla="*/ 0 h 21600"/>
              <a:gd name="T2" fmla="*/ 9257 w 21600"/>
              <a:gd name="T3" fmla="*/ 9257 h 21600"/>
              <a:gd name="T4" fmla="*/ 0 w 21600"/>
              <a:gd name="T5" fmla="*/ 19715 h 21600"/>
              <a:gd name="T6" fmla="*/ 8452 w 21600"/>
              <a:gd name="T7" fmla="*/ 21600 h 21600"/>
              <a:gd name="T8" fmla="*/ 16904 w 21600"/>
              <a:gd name="T9" fmla="*/ 16715 h 21600"/>
              <a:gd name="T10" fmla="*/ 21600 w 21600"/>
              <a:gd name="T11" fmla="*/ 9257 h 21600"/>
              <a:gd name="T12" fmla="*/ 17694720 60000 65536"/>
              <a:gd name="T13" fmla="*/ 11796480 60000 65536"/>
              <a:gd name="T14" fmla="*/ 11796480 60000 65536"/>
              <a:gd name="T15" fmla="*/ 5898240 60000 65536"/>
              <a:gd name="T16" fmla="*/ 0 60000 65536"/>
              <a:gd name="T17" fmla="*/ 0 60000 65536"/>
              <a:gd name="T18" fmla="*/ 0 w 21600"/>
              <a:gd name="T19" fmla="*/ G12 h 21600"/>
              <a:gd name="T20" fmla="*/ G1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5429" y="0"/>
                </a:moveTo>
                <a:lnTo>
                  <a:pt x="9257" y="9257"/>
                </a:lnTo>
                <a:lnTo>
                  <a:pt x="13953" y="9257"/>
                </a:lnTo>
                <a:lnTo>
                  <a:pt x="13953" y="17829"/>
                </a:lnTo>
                <a:lnTo>
                  <a:pt x="0" y="17829"/>
                </a:lnTo>
                <a:lnTo>
                  <a:pt x="0" y="21600"/>
                </a:lnTo>
                <a:lnTo>
                  <a:pt x="16904" y="21600"/>
                </a:lnTo>
                <a:lnTo>
                  <a:pt x="16904" y="9257"/>
                </a:lnTo>
                <a:lnTo>
                  <a:pt x="21600" y="9257"/>
                </a:lnTo>
                <a:close/>
              </a:path>
            </a:pathLst>
          </a:custGeom>
          <a:solidFill>
            <a:srgbClr val="FFFFFF"/>
          </a:solidFill>
          <a:ln w="9525">
            <a:solidFill>
              <a:srgbClr val="000000"/>
            </a:solidFill>
            <a:miter lim="800000"/>
            <a:headEnd/>
            <a:tailEnd/>
          </a:ln>
        </p:spPr>
        <p:txBody>
          <a:bodyPr rot="0" vert="horz" wrap="square" lIns="91440" tIns="45720" rIns="91440" bIns="45720" anchor="t" anchorCtr="0" upright="1">
            <a:noAutofit/>
          </a:bodyPr>
          <a:lstStyle/>
          <a:p>
            <a:endParaRPr lang="fr-BE"/>
          </a:p>
        </p:txBody>
      </p:sp>
      <p:sp>
        <p:nvSpPr>
          <p:cNvPr id="40" name="Rectangle 39">
            <a:extLst>
              <a:ext uri="{FF2B5EF4-FFF2-40B4-BE49-F238E27FC236}">
                <a16:creationId xmlns:a16="http://schemas.microsoft.com/office/drawing/2014/main" id="{ACAEBF3D-6F21-4B33-8B9E-6AD765E82AAB}"/>
              </a:ext>
            </a:extLst>
          </p:cNvPr>
          <p:cNvSpPr>
            <a:spLocks noChangeArrowheads="1"/>
          </p:cNvSpPr>
          <p:nvPr/>
        </p:nvSpPr>
        <p:spPr bwMode="auto">
          <a:xfrm>
            <a:off x="2352303" y="4321533"/>
            <a:ext cx="124460" cy="1216025"/>
          </a:xfrm>
          <a:prstGeom prst="rect">
            <a:avLst/>
          </a:prstGeom>
          <a:solidFill>
            <a:schemeClr val="accent5">
              <a:lumMod val="100000"/>
              <a:lumOff val="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endParaRPr lang="fr-BE"/>
          </a:p>
        </p:txBody>
      </p:sp>
      <p:sp>
        <p:nvSpPr>
          <p:cNvPr id="41" name="AutoShape 46">
            <a:extLst>
              <a:ext uri="{FF2B5EF4-FFF2-40B4-BE49-F238E27FC236}">
                <a16:creationId xmlns:a16="http://schemas.microsoft.com/office/drawing/2014/main" id="{CAB52954-7D1A-4F63-9474-25A5E903C0EA}"/>
              </a:ext>
            </a:extLst>
          </p:cNvPr>
          <p:cNvSpPr>
            <a:spLocks noChangeArrowheads="1"/>
          </p:cNvSpPr>
          <p:nvPr/>
        </p:nvSpPr>
        <p:spPr bwMode="auto">
          <a:xfrm rot="16200000">
            <a:off x="5486095" y="4750810"/>
            <a:ext cx="1275715" cy="276860"/>
          </a:xfrm>
          <a:prstGeom prst="rightArrow">
            <a:avLst>
              <a:gd name="adj1" fmla="val 50000"/>
              <a:gd name="adj2" fmla="val 159950"/>
            </a:avLst>
          </a:prstGeom>
          <a:solidFill>
            <a:srgbClr val="5B9BD5"/>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endParaRPr lang="fr-BE"/>
          </a:p>
        </p:txBody>
      </p:sp>
      <p:sp>
        <p:nvSpPr>
          <p:cNvPr id="12" name="Zone de texte 255">
            <a:extLst>
              <a:ext uri="{FF2B5EF4-FFF2-40B4-BE49-F238E27FC236}">
                <a16:creationId xmlns:a16="http://schemas.microsoft.com/office/drawing/2014/main" id="{AF47EF8D-5A32-4F1D-9344-711AA36C891E}"/>
              </a:ext>
            </a:extLst>
          </p:cNvPr>
          <p:cNvSpPr txBox="1">
            <a:spLocks noChangeArrowheads="1"/>
          </p:cNvSpPr>
          <p:nvPr/>
        </p:nvSpPr>
        <p:spPr bwMode="auto">
          <a:xfrm>
            <a:off x="1131094" y="3670997"/>
            <a:ext cx="566738" cy="1146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5400" b="0" i="1" u="none" strike="noStrike" cap="none" normalizeH="0" baseline="0" dirty="0">
                <a:ln>
                  <a:noFill/>
                </a:ln>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a:t>z</a:t>
            </a:r>
            <a:endParaRPr kumimoji="0" lang="fr-FR" altLang="fr-FR" sz="5400" b="0" i="0" u="none" strike="noStrike" cap="none" normalizeH="0" baseline="0" dirty="0">
              <a:ln>
                <a:noFill/>
              </a:ln>
              <a:solidFill>
                <a:schemeClr val="tx1"/>
              </a:solidFill>
              <a:effectLst/>
              <a:latin typeface="Arial" panose="020B0604020202020204" pitchFamily="34" charset="0"/>
            </a:endParaRPr>
          </a:p>
        </p:txBody>
      </p:sp>
      <p:sp>
        <p:nvSpPr>
          <p:cNvPr id="13" name="Zone de texte 86">
            <a:extLst>
              <a:ext uri="{FF2B5EF4-FFF2-40B4-BE49-F238E27FC236}">
                <a16:creationId xmlns:a16="http://schemas.microsoft.com/office/drawing/2014/main" id="{C0EC6666-7F29-4507-8330-C5D4E0AE817A}"/>
              </a:ext>
            </a:extLst>
          </p:cNvPr>
          <p:cNvSpPr txBox="1">
            <a:spLocks noChangeArrowheads="1"/>
          </p:cNvSpPr>
          <p:nvPr/>
        </p:nvSpPr>
        <p:spPr bwMode="auto">
          <a:xfrm>
            <a:off x="6010925" y="2004194"/>
            <a:ext cx="4857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2400" b="0" i="1" u="none" strike="noStrike" cap="none" normalizeH="0" baseline="0" dirty="0">
                <a:ln>
                  <a:noFill/>
                </a:ln>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a:t>x</a:t>
            </a:r>
            <a:endParaRPr kumimoji="0" lang="fr-FR" altLang="fr-FR" sz="2400" b="0" i="0" u="none" strike="noStrike" cap="none" normalizeH="0" baseline="0" dirty="0">
              <a:ln>
                <a:noFill/>
              </a:ln>
              <a:solidFill>
                <a:schemeClr val="tx1"/>
              </a:solidFill>
              <a:effectLst/>
              <a:latin typeface="Arial" panose="020B0604020202020204" pitchFamily="34" charset="0"/>
            </a:endParaRPr>
          </a:p>
        </p:txBody>
      </p:sp>
      <p:sp>
        <p:nvSpPr>
          <p:cNvPr id="14" name="Zone de texte 87">
            <a:extLst>
              <a:ext uri="{FF2B5EF4-FFF2-40B4-BE49-F238E27FC236}">
                <a16:creationId xmlns:a16="http://schemas.microsoft.com/office/drawing/2014/main" id="{606B80C1-F6CE-450C-A456-8D346ED1C3A0}"/>
              </a:ext>
            </a:extLst>
          </p:cNvPr>
          <p:cNvSpPr txBox="1">
            <a:spLocks noChangeArrowheads="1"/>
          </p:cNvSpPr>
          <p:nvPr/>
        </p:nvSpPr>
        <p:spPr bwMode="auto">
          <a:xfrm>
            <a:off x="4563406" y="5090618"/>
            <a:ext cx="1543050" cy="1131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Fausse image </a:t>
            </a:r>
            <a:r>
              <a:rPr kumimoji="0" lang="fr-FR" altLang="fr-FR" sz="1600" b="0" i="1" u="none" strike="noStrike" cap="none" normalizeH="0" baseline="0" dirty="0">
                <a:ln>
                  <a:noFill/>
                </a:ln>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a:t>G(</a:t>
            </a:r>
            <a:r>
              <a:rPr kumimoji="0" lang="fr-FR" altLang="fr-FR" sz="1600" b="0" i="1" u="none" strike="noStrike" cap="none" normalizeH="0" baseline="0" dirty="0" err="1">
                <a:ln>
                  <a:noFill/>
                </a:ln>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a:t>z|y</a:t>
            </a:r>
            <a:r>
              <a:rPr kumimoji="0" lang="fr-FR" altLang="fr-FR" sz="1600" b="0" i="1" u="none" strike="noStrike" cap="none" normalizeH="0" baseline="0" dirty="0">
                <a:ln>
                  <a:noFill/>
                </a:ln>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a:t>)</a:t>
            </a:r>
            <a:endParaRPr kumimoji="0" lang="fr-FR" altLang="fr-FR"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45" name="AutoShape 24">
            <a:extLst>
              <a:ext uri="{FF2B5EF4-FFF2-40B4-BE49-F238E27FC236}">
                <a16:creationId xmlns:a16="http://schemas.microsoft.com/office/drawing/2014/main" id="{C750FDAF-7ED1-49FA-9445-300B8E0B9ED0}"/>
              </a:ext>
            </a:extLst>
          </p:cNvPr>
          <p:cNvSpPr>
            <a:spLocks noChangeArrowheads="1"/>
          </p:cNvSpPr>
          <p:nvPr/>
        </p:nvSpPr>
        <p:spPr bwMode="auto">
          <a:xfrm>
            <a:off x="4365422" y="4327714"/>
            <a:ext cx="460375" cy="192405"/>
          </a:xfrm>
          <a:prstGeom prst="rightArrow">
            <a:avLst>
              <a:gd name="adj1" fmla="val 50000"/>
              <a:gd name="adj2" fmla="val 134699"/>
            </a:avLst>
          </a:prstGeom>
          <a:solidFill>
            <a:schemeClr val="accent5">
              <a:lumMod val="100000"/>
              <a:lumOff val="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endParaRPr lang="fr-BE"/>
          </a:p>
        </p:txBody>
      </p:sp>
      <p:sp>
        <p:nvSpPr>
          <p:cNvPr id="46" name="AutoShape 35">
            <a:extLst>
              <a:ext uri="{FF2B5EF4-FFF2-40B4-BE49-F238E27FC236}">
                <a16:creationId xmlns:a16="http://schemas.microsoft.com/office/drawing/2014/main" id="{275DB22A-97F5-430C-8A0D-C21EB474DABF}"/>
              </a:ext>
            </a:extLst>
          </p:cNvPr>
          <p:cNvSpPr>
            <a:spLocks/>
          </p:cNvSpPr>
          <p:nvPr/>
        </p:nvSpPr>
        <p:spPr bwMode="auto">
          <a:xfrm rot="5400000">
            <a:off x="5469607" y="3435985"/>
            <a:ext cx="314325" cy="1133475"/>
          </a:xfrm>
          <a:prstGeom prst="leftBrace">
            <a:avLst>
              <a:gd name="adj1" fmla="val 30051"/>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fr-BE"/>
          </a:p>
        </p:txBody>
      </p:sp>
      <p:sp>
        <p:nvSpPr>
          <p:cNvPr id="15" name="Rectangle 21">
            <a:extLst>
              <a:ext uri="{FF2B5EF4-FFF2-40B4-BE49-F238E27FC236}">
                <a16:creationId xmlns:a16="http://schemas.microsoft.com/office/drawing/2014/main" id="{59D2C570-1A7F-4209-8CBE-246FD4A40716}"/>
              </a:ext>
            </a:extLst>
          </p:cNvPr>
          <p:cNvSpPr>
            <a:spLocks noChangeArrowheads="1"/>
          </p:cNvSpPr>
          <p:nvPr/>
        </p:nvSpPr>
        <p:spPr bwMode="auto">
          <a:xfrm>
            <a:off x="755779" y="1313872"/>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365010" tIns="76176" rIns="91440" bIns="152352" numCol="1" anchor="ctr" anchorCtr="0" compatLnSpc="1">
            <a:prstTxWarp prst="textNoShape">
              <a:avLst/>
            </a:prstTxWarp>
            <a:spAutoFit/>
          </a:bodyPr>
          <a:lstStyle/>
          <a:p>
            <a:endParaRPr lang="fr-BE"/>
          </a:p>
        </p:txBody>
      </p:sp>
      <p:sp>
        <p:nvSpPr>
          <p:cNvPr id="16" name="Rectangle 22">
            <a:extLst>
              <a:ext uri="{FF2B5EF4-FFF2-40B4-BE49-F238E27FC236}">
                <a16:creationId xmlns:a16="http://schemas.microsoft.com/office/drawing/2014/main" id="{B6D38EB6-F27D-4DF6-9355-98AFBFEEED45}"/>
              </a:ext>
            </a:extLst>
          </p:cNvPr>
          <p:cNvSpPr>
            <a:spLocks noChangeArrowheads="1"/>
          </p:cNvSpPr>
          <p:nvPr/>
        </p:nvSpPr>
        <p:spPr bwMode="auto">
          <a:xfrm>
            <a:off x="838200" y="186900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17" name="Rectangle 24">
            <a:extLst>
              <a:ext uri="{FF2B5EF4-FFF2-40B4-BE49-F238E27FC236}">
                <a16:creationId xmlns:a16="http://schemas.microsoft.com/office/drawing/2014/main" id="{6AFF3AB2-E273-4231-B0B1-6828F0D81965}"/>
              </a:ext>
            </a:extLst>
          </p:cNvPr>
          <p:cNvSpPr>
            <a:spLocks noChangeArrowheads="1"/>
          </p:cNvSpPr>
          <p:nvPr/>
        </p:nvSpPr>
        <p:spPr bwMode="auto">
          <a:xfrm>
            <a:off x="838200" y="1684338"/>
            <a:ext cx="63863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449263"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449263"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dirty="0">
              <a:ln>
                <a:noFill/>
              </a:ln>
              <a:solidFill>
                <a:schemeClr val="tx1"/>
              </a:solidFill>
              <a:effectLst/>
              <a:latin typeface="Arial" panose="020B0604020202020204" pitchFamily="34" charset="0"/>
            </a:endParaRPr>
          </a:p>
        </p:txBody>
      </p:sp>
      <p:sp>
        <p:nvSpPr>
          <p:cNvPr id="18" name="Rectangle 26">
            <a:extLst>
              <a:ext uri="{FF2B5EF4-FFF2-40B4-BE49-F238E27FC236}">
                <a16:creationId xmlns:a16="http://schemas.microsoft.com/office/drawing/2014/main" id="{F1E1D58F-A040-440A-88FE-5B73D5FAAD36}"/>
              </a:ext>
            </a:extLst>
          </p:cNvPr>
          <p:cNvSpPr>
            <a:spLocks noChangeArrowheads="1"/>
          </p:cNvSpPr>
          <p:nvPr/>
        </p:nvSpPr>
        <p:spPr bwMode="auto">
          <a:xfrm>
            <a:off x="3679711" y="211790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1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endParaRPr>
          </a:p>
          <a:p>
            <a:pPr marL="0" marR="0" lvl="0" indent="449263" algn="l" defTabSz="914400" rtl="0" eaLnBrk="0" fontAlgn="base" latinLnBrk="0" hangingPunct="0">
              <a:lnSpc>
                <a:spcPct val="100000"/>
              </a:lnSpc>
              <a:spcBef>
                <a:spcPct val="0"/>
              </a:spcBef>
              <a:spcAft>
                <a:spcPct val="0"/>
              </a:spcAft>
              <a:buClrTx/>
              <a:buSzTx/>
              <a:buFontTx/>
              <a:buNone/>
              <a:tabLst/>
            </a:pPr>
            <a:r>
              <a:rPr kumimoji="0" lang="fr-BE" altLang="fr-FR" sz="11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       Label Réelle        Image Réelle</a:t>
            </a:r>
            <a:endParaRPr kumimoji="0" lang="fr-BE" altLang="fr-FR" sz="800" b="0" i="0" u="none" strike="noStrike" cap="none" normalizeH="0" baseline="0" dirty="0">
              <a:ln>
                <a:noFill/>
              </a:ln>
              <a:solidFill>
                <a:schemeClr val="tx1"/>
              </a:solidFill>
              <a:effectLst/>
            </a:endParaRPr>
          </a:p>
          <a:p>
            <a:pPr marL="0" marR="0" lvl="0" indent="449263" algn="l" defTabSz="914400" rtl="0" eaLnBrk="0" fontAlgn="base" latinLnBrk="0" hangingPunct="0">
              <a:lnSpc>
                <a:spcPct val="100000"/>
              </a:lnSpc>
              <a:spcBef>
                <a:spcPct val="0"/>
              </a:spcBef>
              <a:spcAft>
                <a:spcPct val="0"/>
              </a:spcAft>
              <a:buClrTx/>
              <a:buSzTx/>
              <a:buFontTx/>
              <a:buNone/>
              <a:tabLst/>
            </a:pPr>
            <a:r>
              <a:rPr kumimoji="0" lang="fr-BE" altLang="fr-FR" sz="11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								    </a:t>
            </a:r>
            <a:endParaRPr kumimoji="0" lang="fr-BE" altLang="fr-FR" sz="1800" b="0" i="0" u="none" strike="noStrike" cap="none" normalizeH="0" baseline="0" dirty="0">
              <a:ln>
                <a:noFill/>
              </a:ln>
              <a:solidFill>
                <a:schemeClr val="tx1"/>
              </a:solidFill>
              <a:effectLst/>
              <a:latin typeface="Arial" panose="020B0604020202020204" pitchFamily="34" charset="0"/>
            </a:endParaRPr>
          </a:p>
        </p:txBody>
      </p:sp>
      <p:sp>
        <p:nvSpPr>
          <p:cNvPr id="22" name="Rectangle 29">
            <a:extLst>
              <a:ext uri="{FF2B5EF4-FFF2-40B4-BE49-F238E27FC236}">
                <a16:creationId xmlns:a16="http://schemas.microsoft.com/office/drawing/2014/main" id="{920356EB-C496-4735-8E4D-7AFE875CCD8A}"/>
              </a:ext>
            </a:extLst>
          </p:cNvPr>
          <p:cNvSpPr>
            <a:spLocks noChangeArrowheads="1"/>
          </p:cNvSpPr>
          <p:nvPr/>
        </p:nvSpPr>
        <p:spPr bwMode="auto">
          <a:xfrm>
            <a:off x="838200" y="1869004"/>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3" name="Rectangle 30">
            <a:extLst>
              <a:ext uri="{FF2B5EF4-FFF2-40B4-BE49-F238E27FC236}">
                <a16:creationId xmlns:a16="http://schemas.microsoft.com/office/drawing/2014/main" id="{9D8AFB7E-6045-4401-9AE5-22A21EE29FA8}"/>
              </a:ext>
            </a:extLst>
          </p:cNvPr>
          <p:cNvSpPr>
            <a:spLocks noChangeArrowheads="1"/>
          </p:cNvSpPr>
          <p:nvPr/>
        </p:nvSpPr>
        <p:spPr bwMode="auto">
          <a:xfrm>
            <a:off x="838200" y="232620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BE" altLang="fr-FR" sz="1100" b="0" i="0" u="none" strike="noStrike" cap="none" normalizeH="0" baseline="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	</a:t>
            </a: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4" name="Rectangle 32">
            <a:extLst>
              <a:ext uri="{FF2B5EF4-FFF2-40B4-BE49-F238E27FC236}">
                <a16:creationId xmlns:a16="http://schemas.microsoft.com/office/drawing/2014/main" id="{5D80B3F5-D622-4CA1-BC19-169C9B40DA57}"/>
              </a:ext>
            </a:extLst>
          </p:cNvPr>
          <p:cNvSpPr>
            <a:spLocks noChangeArrowheads="1"/>
          </p:cNvSpPr>
          <p:nvPr/>
        </p:nvSpPr>
        <p:spPr bwMode="auto">
          <a:xfrm rot="10800000" flipV="1">
            <a:off x="224971" y="2818611"/>
            <a:ext cx="2037994" cy="12157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dirty="0">
                <a:ln>
                  <a:noFill/>
                </a:ln>
                <a:solidFill>
                  <a:schemeClr val="tx1"/>
                </a:solidFill>
                <a:effectLst/>
                <a:latin typeface="Arial" panose="020B0604020202020204" pitchFamily="34" charset="0"/>
              </a:rPr>
            </a:br>
            <a:endParaRPr kumimoji="0" lang="fr-BE" altLang="fr-F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BE" altLang="fr-FR" sz="11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INPUT – </a:t>
            </a:r>
            <a:r>
              <a:rPr kumimoji="0" lang="fr-BE" altLang="fr-FR" sz="1100" b="0" i="0" u="none" strike="noStrike" cap="none" normalizeH="0" baseline="0" dirty="0" err="1">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Random</a:t>
            </a:r>
            <a:r>
              <a:rPr kumimoji="0" lang="fr-BE" altLang="fr-FR" sz="11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 Noise </a:t>
            </a:r>
            <a:endParaRPr kumimoji="0" lang="fr-BE" altLang="fr-FR"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dirty="0">
              <a:ln>
                <a:noFill/>
              </a:ln>
              <a:solidFill>
                <a:schemeClr val="tx1"/>
              </a:solidFill>
              <a:effectLst/>
              <a:latin typeface="Arial" panose="020B0604020202020204" pitchFamily="34" charset="0"/>
            </a:endParaRPr>
          </a:p>
        </p:txBody>
      </p:sp>
      <p:sp>
        <p:nvSpPr>
          <p:cNvPr id="56" name="Rectangle 55">
            <a:extLst>
              <a:ext uri="{FF2B5EF4-FFF2-40B4-BE49-F238E27FC236}">
                <a16:creationId xmlns:a16="http://schemas.microsoft.com/office/drawing/2014/main" id="{F38E9EAC-DBBE-4393-A689-E3E3CA55E1B4}"/>
              </a:ext>
            </a:extLst>
          </p:cNvPr>
          <p:cNvSpPr>
            <a:spLocks noChangeArrowheads="1"/>
          </p:cNvSpPr>
          <p:nvPr/>
        </p:nvSpPr>
        <p:spPr bwMode="auto">
          <a:xfrm>
            <a:off x="1885915" y="5527098"/>
            <a:ext cx="4307592" cy="111998"/>
          </a:xfrm>
          <a:prstGeom prst="rect">
            <a:avLst/>
          </a:prstGeom>
          <a:solidFill>
            <a:schemeClr val="accent5">
              <a:lumMod val="100000"/>
              <a:lumOff val="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endParaRPr lang="fr-BE"/>
          </a:p>
        </p:txBody>
      </p:sp>
      <p:cxnSp>
        <p:nvCxnSpPr>
          <p:cNvPr id="42" name="Connecteur droit 41">
            <a:extLst>
              <a:ext uri="{FF2B5EF4-FFF2-40B4-BE49-F238E27FC236}">
                <a16:creationId xmlns:a16="http://schemas.microsoft.com/office/drawing/2014/main" id="{E7240633-D5F8-4BDA-A10F-D7BA60741DB8}"/>
              </a:ext>
            </a:extLst>
          </p:cNvPr>
          <p:cNvCxnSpPr>
            <a:cxnSpLocks/>
            <a:stCxn id="71" idx="6"/>
          </p:cNvCxnSpPr>
          <p:nvPr/>
        </p:nvCxnSpPr>
        <p:spPr>
          <a:xfrm flipH="1">
            <a:off x="3550734" y="4461358"/>
            <a:ext cx="495676" cy="19505"/>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Connecteur droit 42">
            <a:extLst>
              <a:ext uri="{FF2B5EF4-FFF2-40B4-BE49-F238E27FC236}">
                <a16:creationId xmlns:a16="http://schemas.microsoft.com/office/drawing/2014/main" id="{B8B03A7B-C218-4EF1-862B-553BBA8A2CD9}"/>
              </a:ext>
            </a:extLst>
          </p:cNvPr>
          <p:cNvCxnSpPr>
            <a:cxnSpLocks/>
            <a:endCxn id="70" idx="3"/>
          </p:cNvCxnSpPr>
          <p:nvPr/>
        </p:nvCxnSpPr>
        <p:spPr>
          <a:xfrm flipV="1">
            <a:off x="3558435" y="4142234"/>
            <a:ext cx="343376" cy="326606"/>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Connecteur droit 43">
            <a:extLst>
              <a:ext uri="{FF2B5EF4-FFF2-40B4-BE49-F238E27FC236}">
                <a16:creationId xmlns:a16="http://schemas.microsoft.com/office/drawing/2014/main" id="{CD47B6A9-4E74-4703-A1B8-D08B173C50F1}"/>
              </a:ext>
            </a:extLst>
          </p:cNvPr>
          <p:cNvCxnSpPr>
            <a:cxnSpLocks/>
            <a:endCxn id="69" idx="7"/>
          </p:cNvCxnSpPr>
          <p:nvPr/>
        </p:nvCxnSpPr>
        <p:spPr>
          <a:xfrm flipV="1">
            <a:off x="3619843" y="3704639"/>
            <a:ext cx="391271" cy="389856"/>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Connecteur droit 46">
            <a:extLst>
              <a:ext uri="{FF2B5EF4-FFF2-40B4-BE49-F238E27FC236}">
                <a16:creationId xmlns:a16="http://schemas.microsoft.com/office/drawing/2014/main" id="{D114F9BD-6470-476A-A7DC-D45E7CD60755}"/>
              </a:ext>
            </a:extLst>
          </p:cNvPr>
          <p:cNvCxnSpPr>
            <a:cxnSpLocks/>
            <a:stCxn id="68" idx="3"/>
            <a:endCxn id="71" idx="7"/>
          </p:cNvCxnSpPr>
          <p:nvPr/>
        </p:nvCxnSpPr>
        <p:spPr>
          <a:xfrm flipV="1">
            <a:off x="3560255" y="4394728"/>
            <a:ext cx="458669" cy="487463"/>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Connecteur droit 47">
            <a:extLst>
              <a:ext uri="{FF2B5EF4-FFF2-40B4-BE49-F238E27FC236}">
                <a16:creationId xmlns:a16="http://schemas.microsoft.com/office/drawing/2014/main" id="{5A8E8ADD-ED44-4E5E-B0EA-8D02BDFC83C9}"/>
              </a:ext>
            </a:extLst>
          </p:cNvPr>
          <p:cNvCxnSpPr>
            <a:cxnSpLocks/>
            <a:stCxn id="62" idx="2"/>
            <a:endCxn id="66" idx="6"/>
          </p:cNvCxnSpPr>
          <p:nvPr/>
        </p:nvCxnSpPr>
        <p:spPr>
          <a:xfrm flipV="1">
            <a:off x="2885224" y="3779675"/>
            <a:ext cx="835208" cy="314198"/>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Connecteur droit 48">
            <a:extLst>
              <a:ext uri="{FF2B5EF4-FFF2-40B4-BE49-F238E27FC236}">
                <a16:creationId xmlns:a16="http://schemas.microsoft.com/office/drawing/2014/main" id="{A5D72396-EB4E-41ED-B6B8-722A9AAA6A77}"/>
              </a:ext>
            </a:extLst>
          </p:cNvPr>
          <p:cNvCxnSpPr>
            <a:cxnSpLocks/>
            <a:stCxn id="61" idx="3"/>
          </p:cNvCxnSpPr>
          <p:nvPr/>
        </p:nvCxnSpPr>
        <p:spPr>
          <a:xfrm flipV="1">
            <a:off x="2915418" y="4095214"/>
            <a:ext cx="750042" cy="529184"/>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Connecteur droit 49">
            <a:extLst>
              <a:ext uri="{FF2B5EF4-FFF2-40B4-BE49-F238E27FC236}">
                <a16:creationId xmlns:a16="http://schemas.microsoft.com/office/drawing/2014/main" id="{90DB8D24-F85A-4EA3-82AD-CE571FBE7A94}"/>
              </a:ext>
            </a:extLst>
          </p:cNvPr>
          <p:cNvCxnSpPr>
            <a:cxnSpLocks/>
            <a:stCxn id="73" idx="6"/>
          </p:cNvCxnSpPr>
          <p:nvPr/>
        </p:nvCxnSpPr>
        <p:spPr>
          <a:xfrm flipH="1" flipV="1">
            <a:off x="2981776" y="4102094"/>
            <a:ext cx="728168" cy="37176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Connecteur droit 50">
            <a:extLst>
              <a:ext uri="{FF2B5EF4-FFF2-40B4-BE49-F238E27FC236}">
                <a16:creationId xmlns:a16="http://schemas.microsoft.com/office/drawing/2014/main" id="{10AE67F1-260A-4115-B871-A89F089752C7}"/>
              </a:ext>
            </a:extLst>
          </p:cNvPr>
          <p:cNvCxnSpPr>
            <a:cxnSpLocks/>
            <a:stCxn id="68" idx="6"/>
          </p:cNvCxnSpPr>
          <p:nvPr/>
        </p:nvCxnSpPr>
        <p:spPr>
          <a:xfrm flipH="1" flipV="1">
            <a:off x="2930412" y="4545181"/>
            <a:ext cx="790042" cy="27038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Connecteur droit 51">
            <a:extLst>
              <a:ext uri="{FF2B5EF4-FFF2-40B4-BE49-F238E27FC236}">
                <a16:creationId xmlns:a16="http://schemas.microsoft.com/office/drawing/2014/main" id="{FC0C92A6-BFBD-4EFB-B90E-EBEE714B65EC}"/>
              </a:ext>
            </a:extLst>
          </p:cNvPr>
          <p:cNvCxnSpPr>
            <a:cxnSpLocks/>
            <a:stCxn id="67" idx="5"/>
            <a:endCxn id="65" idx="1"/>
          </p:cNvCxnSpPr>
          <p:nvPr/>
        </p:nvCxnSpPr>
        <p:spPr>
          <a:xfrm flipH="1" flipV="1">
            <a:off x="3251884" y="3876509"/>
            <a:ext cx="440429" cy="285334"/>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Connecteur droit 52">
            <a:extLst>
              <a:ext uri="{FF2B5EF4-FFF2-40B4-BE49-F238E27FC236}">
                <a16:creationId xmlns:a16="http://schemas.microsoft.com/office/drawing/2014/main" id="{89BDA4BD-AAF1-496F-9F65-9D69BAC86B5D}"/>
              </a:ext>
            </a:extLst>
          </p:cNvPr>
          <p:cNvCxnSpPr>
            <a:cxnSpLocks/>
            <a:endCxn id="66" idx="1"/>
          </p:cNvCxnSpPr>
          <p:nvPr/>
        </p:nvCxnSpPr>
        <p:spPr>
          <a:xfrm flipH="1" flipV="1">
            <a:off x="3560233" y="3713045"/>
            <a:ext cx="429830" cy="370422"/>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Connecteur droit 53">
            <a:extLst>
              <a:ext uri="{FF2B5EF4-FFF2-40B4-BE49-F238E27FC236}">
                <a16:creationId xmlns:a16="http://schemas.microsoft.com/office/drawing/2014/main" id="{B3EB8546-42FC-4FE2-9FA3-B61320772139}"/>
              </a:ext>
            </a:extLst>
          </p:cNvPr>
          <p:cNvCxnSpPr>
            <a:cxnSpLocks/>
            <a:stCxn id="71" idx="5"/>
          </p:cNvCxnSpPr>
          <p:nvPr/>
        </p:nvCxnSpPr>
        <p:spPr>
          <a:xfrm flipH="1" flipV="1">
            <a:off x="3611784" y="4078508"/>
            <a:ext cx="407140" cy="44948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Connecteur droit 54">
            <a:extLst>
              <a:ext uri="{FF2B5EF4-FFF2-40B4-BE49-F238E27FC236}">
                <a16:creationId xmlns:a16="http://schemas.microsoft.com/office/drawing/2014/main" id="{8EB60FF8-D852-4438-8445-11962D94B9EA}"/>
              </a:ext>
            </a:extLst>
          </p:cNvPr>
          <p:cNvCxnSpPr>
            <a:cxnSpLocks/>
          </p:cNvCxnSpPr>
          <p:nvPr/>
        </p:nvCxnSpPr>
        <p:spPr>
          <a:xfrm flipH="1" flipV="1">
            <a:off x="3583514" y="4471899"/>
            <a:ext cx="429830" cy="370422"/>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Connecteur droit 56">
            <a:extLst>
              <a:ext uri="{FF2B5EF4-FFF2-40B4-BE49-F238E27FC236}">
                <a16:creationId xmlns:a16="http://schemas.microsoft.com/office/drawing/2014/main" id="{E2F6A873-57B9-41BB-A851-314B74D1A448}"/>
              </a:ext>
            </a:extLst>
          </p:cNvPr>
          <p:cNvCxnSpPr>
            <a:cxnSpLocks/>
            <a:stCxn id="72" idx="6"/>
            <a:endCxn id="68" idx="2"/>
          </p:cNvCxnSpPr>
          <p:nvPr/>
        </p:nvCxnSpPr>
        <p:spPr>
          <a:xfrm flipH="1">
            <a:off x="3532769" y="4811058"/>
            <a:ext cx="529241" cy="4503"/>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Connecteur droit 57">
            <a:extLst>
              <a:ext uri="{FF2B5EF4-FFF2-40B4-BE49-F238E27FC236}">
                <a16:creationId xmlns:a16="http://schemas.microsoft.com/office/drawing/2014/main" id="{56B735F0-1060-42D4-857C-95F0ED835C04}"/>
              </a:ext>
            </a:extLst>
          </p:cNvPr>
          <p:cNvCxnSpPr>
            <a:cxnSpLocks/>
            <a:stCxn id="69" idx="6"/>
          </p:cNvCxnSpPr>
          <p:nvPr/>
        </p:nvCxnSpPr>
        <p:spPr>
          <a:xfrm flipH="1">
            <a:off x="3549912" y="3771269"/>
            <a:ext cx="488688" cy="9624"/>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Connecteur droit 58">
            <a:extLst>
              <a:ext uri="{FF2B5EF4-FFF2-40B4-BE49-F238E27FC236}">
                <a16:creationId xmlns:a16="http://schemas.microsoft.com/office/drawing/2014/main" id="{AB70D401-5329-43BB-8783-F2F8D54158E8}"/>
              </a:ext>
            </a:extLst>
          </p:cNvPr>
          <p:cNvCxnSpPr>
            <a:cxnSpLocks/>
            <a:stCxn id="70" idx="6"/>
          </p:cNvCxnSpPr>
          <p:nvPr/>
        </p:nvCxnSpPr>
        <p:spPr>
          <a:xfrm flipH="1">
            <a:off x="3538136" y="4075604"/>
            <a:ext cx="523874" cy="21662"/>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Connecteur droit 59">
            <a:extLst>
              <a:ext uri="{FF2B5EF4-FFF2-40B4-BE49-F238E27FC236}">
                <a16:creationId xmlns:a16="http://schemas.microsoft.com/office/drawing/2014/main" id="{436A9BCE-7BF0-4DFF-9FA4-49AA86DD6299}"/>
              </a:ext>
            </a:extLst>
          </p:cNvPr>
          <p:cNvCxnSpPr>
            <a:cxnSpLocks/>
            <a:endCxn id="64" idx="6"/>
          </p:cNvCxnSpPr>
          <p:nvPr/>
        </p:nvCxnSpPr>
        <p:spPr>
          <a:xfrm flipH="1">
            <a:off x="3428754" y="4465758"/>
            <a:ext cx="263560" cy="21012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61" name="Ellipse 60">
            <a:extLst>
              <a:ext uri="{FF2B5EF4-FFF2-40B4-BE49-F238E27FC236}">
                <a16:creationId xmlns:a16="http://schemas.microsoft.com/office/drawing/2014/main" id="{126AF56D-9A12-4FFB-8C7F-2FC6181597A9}"/>
              </a:ext>
            </a:extLst>
          </p:cNvPr>
          <p:cNvSpPr/>
          <p:nvPr/>
        </p:nvSpPr>
        <p:spPr>
          <a:xfrm>
            <a:off x="2887932" y="4463539"/>
            <a:ext cx="187685" cy="1884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62" name="Ellipse 61">
            <a:extLst>
              <a:ext uri="{FF2B5EF4-FFF2-40B4-BE49-F238E27FC236}">
                <a16:creationId xmlns:a16="http://schemas.microsoft.com/office/drawing/2014/main" id="{68748D5C-F0FD-4154-8857-026B7C68A503}"/>
              </a:ext>
            </a:extLst>
          </p:cNvPr>
          <p:cNvSpPr/>
          <p:nvPr/>
        </p:nvSpPr>
        <p:spPr>
          <a:xfrm>
            <a:off x="2885224" y="3999644"/>
            <a:ext cx="187685" cy="1884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63" name="Ellipse 62">
            <a:extLst>
              <a:ext uri="{FF2B5EF4-FFF2-40B4-BE49-F238E27FC236}">
                <a16:creationId xmlns:a16="http://schemas.microsoft.com/office/drawing/2014/main" id="{92CB74FB-C2C1-478F-B762-97192EDFDC65}"/>
              </a:ext>
            </a:extLst>
          </p:cNvPr>
          <p:cNvSpPr/>
          <p:nvPr/>
        </p:nvSpPr>
        <p:spPr>
          <a:xfrm>
            <a:off x="3224398" y="4232589"/>
            <a:ext cx="187685" cy="188458"/>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BE"/>
          </a:p>
        </p:txBody>
      </p:sp>
      <p:sp>
        <p:nvSpPr>
          <p:cNvPr id="64" name="Ellipse 63">
            <a:extLst>
              <a:ext uri="{FF2B5EF4-FFF2-40B4-BE49-F238E27FC236}">
                <a16:creationId xmlns:a16="http://schemas.microsoft.com/office/drawing/2014/main" id="{107ED8D7-F397-49E9-BBC7-D38C8CDF8D6F}"/>
              </a:ext>
            </a:extLst>
          </p:cNvPr>
          <p:cNvSpPr/>
          <p:nvPr/>
        </p:nvSpPr>
        <p:spPr>
          <a:xfrm>
            <a:off x="3241069" y="4581649"/>
            <a:ext cx="187685" cy="188458"/>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BE"/>
          </a:p>
        </p:txBody>
      </p:sp>
      <p:sp>
        <p:nvSpPr>
          <p:cNvPr id="65" name="Ellipse 64">
            <a:extLst>
              <a:ext uri="{FF2B5EF4-FFF2-40B4-BE49-F238E27FC236}">
                <a16:creationId xmlns:a16="http://schemas.microsoft.com/office/drawing/2014/main" id="{2F1330D7-CE6C-4C5E-B9FC-22100B2DF17C}"/>
              </a:ext>
            </a:extLst>
          </p:cNvPr>
          <p:cNvSpPr/>
          <p:nvPr/>
        </p:nvSpPr>
        <p:spPr>
          <a:xfrm>
            <a:off x="3224398" y="3848910"/>
            <a:ext cx="187685" cy="188458"/>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BE"/>
          </a:p>
        </p:txBody>
      </p:sp>
      <p:sp>
        <p:nvSpPr>
          <p:cNvPr id="66" name="Ellipse 65">
            <a:extLst>
              <a:ext uri="{FF2B5EF4-FFF2-40B4-BE49-F238E27FC236}">
                <a16:creationId xmlns:a16="http://schemas.microsoft.com/office/drawing/2014/main" id="{64636D55-3ACB-492F-80A3-FCB9740E5521}"/>
              </a:ext>
            </a:extLst>
          </p:cNvPr>
          <p:cNvSpPr/>
          <p:nvPr/>
        </p:nvSpPr>
        <p:spPr>
          <a:xfrm>
            <a:off x="3532747" y="3685446"/>
            <a:ext cx="187685" cy="188458"/>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BE"/>
          </a:p>
        </p:txBody>
      </p:sp>
      <p:sp>
        <p:nvSpPr>
          <p:cNvPr id="67" name="Ellipse 66">
            <a:extLst>
              <a:ext uri="{FF2B5EF4-FFF2-40B4-BE49-F238E27FC236}">
                <a16:creationId xmlns:a16="http://schemas.microsoft.com/office/drawing/2014/main" id="{B46E8E08-370B-436A-9DB6-23314BF3069B}"/>
              </a:ext>
            </a:extLst>
          </p:cNvPr>
          <p:cNvSpPr/>
          <p:nvPr/>
        </p:nvSpPr>
        <p:spPr>
          <a:xfrm>
            <a:off x="3532114" y="4000984"/>
            <a:ext cx="187685" cy="188458"/>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BE"/>
          </a:p>
        </p:txBody>
      </p:sp>
      <p:sp>
        <p:nvSpPr>
          <p:cNvPr id="68" name="Ellipse 67">
            <a:extLst>
              <a:ext uri="{FF2B5EF4-FFF2-40B4-BE49-F238E27FC236}">
                <a16:creationId xmlns:a16="http://schemas.microsoft.com/office/drawing/2014/main" id="{2E155E4F-239D-4CEE-8ABD-A3708ACA97A6}"/>
              </a:ext>
            </a:extLst>
          </p:cNvPr>
          <p:cNvSpPr/>
          <p:nvPr/>
        </p:nvSpPr>
        <p:spPr>
          <a:xfrm>
            <a:off x="3532769" y="4721332"/>
            <a:ext cx="187685" cy="188458"/>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BE"/>
          </a:p>
        </p:txBody>
      </p:sp>
      <p:sp>
        <p:nvSpPr>
          <p:cNvPr id="69" name="Ellipse 68">
            <a:extLst>
              <a:ext uri="{FF2B5EF4-FFF2-40B4-BE49-F238E27FC236}">
                <a16:creationId xmlns:a16="http://schemas.microsoft.com/office/drawing/2014/main" id="{E10E3403-7C9D-4200-9AE7-7DB0C5BB2F4F}"/>
              </a:ext>
            </a:extLst>
          </p:cNvPr>
          <p:cNvSpPr/>
          <p:nvPr/>
        </p:nvSpPr>
        <p:spPr>
          <a:xfrm>
            <a:off x="3850915" y="3677040"/>
            <a:ext cx="187685" cy="188458"/>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fr-BE"/>
          </a:p>
        </p:txBody>
      </p:sp>
      <p:sp>
        <p:nvSpPr>
          <p:cNvPr id="70" name="Ellipse 69">
            <a:extLst>
              <a:ext uri="{FF2B5EF4-FFF2-40B4-BE49-F238E27FC236}">
                <a16:creationId xmlns:a16="http://schemas.microsoft.com/office/drawing/2014/main" id="{DF3F54D9-B0FE-4531-A4F6-749A8D38E6C5}"/>
              </a:ext>
            </a:extLst>
          </p:cNvPr>
          <p:cNvSpPr/>
          <p:nvPr/>
        </p:nvSpPr>
        <p:spPr>
          <a:xfrm>
            <a:off x="3874325" y="3981375"/>
            <a:ext cx="187685" cy="188458"/>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fr-BE"/>
          </a:p>
        </p:txBody>
      </p:sp>
      <p:sp>
        <p:nvSpPr>
          <p:cNvPr id="71" name="Ellipse 70">
            <a:extLst>
              <a:ext uri="{FF2B5EF4-FFF2-40B4-BE49-F238E27FC236}">
                <a16:creationId xmlns:a16="http://schemas.microsoft.com/office/drawing/2014/main" id="{21DEE82E-67D1-4C69-A93C-912E3D109F2E}"/>
              </a:ext>
            </a:extLst>
          </p:cNvPr>
          <p:cNvSpPr/>
          <p:nvPr/>
        </p:nvSpPr>
        <p:spPr>
          <a:xfrm>
            <a:off x="3858725" y="4367129"/>
            <a:ext cx="187685" cy="188458"/>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fr-BE"/>
          </a:p>
        </p:txBody>
      </p:sp>
      <p:sp>
        <p:nvSpPr>
          <p:cNvPr id="72" name="Ellipse 71">
            <a:extLst>
              <a:ext uri="{FF2B5EF4-FFF2-40B4-BE49-F238E27FC236}">
                <a16:creationId xmlns:a16="http://schemas.microsoft.com/office/drawing/2014/main" id="{1ACC17E3-ECA4-4538-B4A4-8642DC245DBC}"/>
              </a:ext>
            </a:extLst>
          </p:cNvPr>
          <p:cNvSpPr/>
          <p:nvPr/>
        </p:nvSpPr>
        <p:spPr>
          <a:xfrm>
            <a:off x="3874325" y="4716829"/>
            <a:ext cx="187685" cy="188458"/>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fr-BE"/>
          </a:p>
        </p:txBody>
      </p:sp>
      <p:sp>
        <p:nvSpPr>
          <p:cNvPr id="73" name="Ellipse 72">
            <a:extLst>
              <a:ext uri="{FF2B5EF4-FFF2-40B4-BE49-F238E27FC236}">
                <a16:creationId xmlns:a16="http://schemas.microsoft.com/office/drawing/2014/main" id="{E157FD8C-7883-4AF1-99F3-118EAA371271}"/>
              </a:ext>
            </a:extLst>
          </p:cNvPr>
          <p:cNvSpPr/>
          <p:nvPr/>
        </p:nvSpPr>
        <p:spPr>
          <a:xfrm>
            <a:off x="3522259" y="4379625"/>
            <a:ext cx="187685" cy="188458"/>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BE"/>
          </a:p>
        </p:txBody>
      </p:sp>
      <p:cxnSp>
        <p:nvCxnSpPr>
          <p:cNvPr id="74" name="Connecteur droit 73">
            <a:extLst>
              <a:ext uri="{FF2B5EF4-FFF2-40B4-BE49-F238E27FC236}">
                <a16:creationId xmlns:a16="http://schemas.microsoft.com/office/drawing/2014/main" id="{72A6BEEB-1208-4990-B1E2-B6A82E5CB1E6}"/>
              </a:ext>
            </a:extLst>
          </p:cNvPr>
          <p:cNvCxnSpPr>
            <a:cxnSpLocks/>
            <a:stCxn id="96" idx="5"/>
          </p:cNvCxnSpPr>
          <p:nvPr/>
        </p:nvCxnSpPr>
        <p:spPr>
          <a:xfrm flipH="1" flipV="1">
            <a:off x="7102719" y="2759979"/>
            <a:ext cx="447050" cy="405386"/>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Connecteur droit 74">
            <a:extLst>
              <a:ext uri="{FF2B5EF4-FFF2-40B4-BE49-F238E27FC236}">
                <a16:creationId xmlns:a16="http://schemas.microsoft.com/office/drawing/2014/main" id="{EC5BE7BF-3F26-4A8B-A7C5-C5F62C3E3874}"/>
              </a:ext>
            </a:extLst>
          </p:cNvPr>
          <p:cNvCxnSpPr>
            <a:cxnSpLocks/>
            <a:endCxn id="100" idx="2"/>
          </p:cNvCxnSpPr>
          <p:nvPr/>
        </p:nvCxnSpPr>
        <p:spPr>
          <a:xfrm flipH="1">
            <a:off x="7034267" y="3482298"/>
            <a:ext cx="521940" cy="3177"/>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Connecteur droit 75">
            <a:extLst>
              <a:ext uri="{FF2B5EF4-FFF2-40B4-BE49-F238E27FC236}">
                <a16:creationId xmlns:a16="http://schemas.microsoft.com/office/drawing/2014/main" id="{6BCDF5A0-47B9-44D6-8DFD-897B6C1472E1}"/>
              </a:ext>
            </a:extLst>
          </p:cNvPr>
          <p:cNvCxnSpPr>
            <a:cxnSpLocks/>
            <a:stCxn id="100" idx="7"/>
            <a:endCxn id="94" idx="7"/>
          </p:cNvCxnSpPr>
          <p:nvPr/>
        </p:nvCxnSpPr>
        <p:spPr>
          <a:xfrm flipV="1">
            <a:off x="7194466" y="2895860"/>
            <a:ext cx="633927" cy="522985"/>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Connecteur droit 76">
            <a:extLst>
              <a:ext uri="{FF2B5EF4-FFF2-40B4-BE49-F238E27FC236}">
                <a16:creationId xmlns:a16="http://schemas.microsoft.com/office/drawing/2014/main" id="{A63E2486-3708-4F6B-8C9A-5C02A8438928}"/>
              </a:ext>
            </a:extLst>
          </p:cNvPr>
          <p:cNvCxnSpPr>
            <a:cxnSpLocks/>
          </p:cNvCxnSpPr>
          <p:nvPr/>
        </p:nvCxnSpPr>
        <p:spPr>
          <a:xfrm flipV="1">
            <a:off x="7154421" y="2723671"/>
            <a:ext cx="391271" cy="389856"/>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Connecteur droit 77">
            <a:extLst>
              <a:ext uri="{FF2B5EF4-FFF2-40B4-BE49-F238E27FC236}">
                <a16:creationId xmlns:a16="http://schemas.microsoft.com/office/drawing/2014/main" id="{0026285B-DCC1-452E-96AB-1C1C1835DE86}"/>
              </a:ext>
            </a:extLst>
          </p:cNvPr>
          <p:cNvCxnSpPr>
            <a:cxnSpLocks/>
            <a:endCxn id="99" idx="1"/>
          </p:cNvCxnSpPr>
          <p:nvPr/>
        </p:nvCxnSpPr>
        <p:spPr>
          <a:xfrm flipH="1" flipV="1">
            <a:off x="7077353" y="3033091"/>
            <a:ext cx="385038" cy="475278"/>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Connecteur droit 78">
            <a:extLst>
              <a:ext uri="{FF2B5EF4-FFF2-40B4-BE49-F238E27FC236}">
                <a16:creationId xmlns:a16="http://schemas.microsoft.com/office/drawing/2014/main" id="{F9914828-5BC8-4E93-9260-2E465EBA12F9}"/>
              </a:ext>
            </a:extLst>
          </p:cNvPr>
          <p:cNvCxnSpPr>
            <a:cxnSpLocks/>
            <a:stCxn id="105" idx="2"/>
          </p:cNvCxnSpPr>
          <p:nvPr/>
        </p:nvCxnSpPr>
        <p:spPr>
          <a:xfrm flipH="1" flipV="1">
            <a:off x="7464624" y="2742559"/>
            <a:ext cx="888968" cy="565022"/>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Connecteur droit 79">
            <a:extLst>
              <a:ext uri="{FF2B5EF4-FFF2-40B4-BE49-F238E27FC236}">
                <a16:creationId xmlns:a16="http://schemas.microsoft.com/office/drawing/2014/main" id="{F03813E8-C971-48BE-BD70-258980DC8A2B}"/>
              </a:ext>
            </a:extLst>
          </p:cNvPr>
          <p:cNvCxnSpPr>
            <a:cxnSpLocks/>
            <a:stCxn id="90" idx="5"/>
          </p:cNvCxnSpPr>
          <p:nvPr/>
        </p:nvCxnSpPr>
        <p:spPr>
          <a:xfrm flipH="1" flipV="1">
            <a:off x="7387411" y="3067886"/>
            <a:ext cx="816322" cy="461194"/>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Connecteur droit 80">
            <a:extLst>
              <a:ext uri="{FF2B5EF4-FFF2-40B4-BE49-F238E27FC236}">
                <a16:creationId xmlns:a16="http://schemas.microsoft.com/office/drawing/2014/main" id="{96CC6CC7-EE7C-4E96-84B7-73C597D28A75}"/>
              </a:ext>
            </a:extLst>
          </p:cNvPr>
          <p:cNvCxnSpPr>
            <a:cxnSpLocks/>
            <a:endCxn id="97" idx="3"/>
          </p:cNvCxnSpPr>
          <p:nvPr/>
        </p:nvCxnSpPr>
        <p:spPr>
          <a:xfrm flipH="1">
            <a:off x="7417027" y="3718637"/>
            <a:ext cx="387602" cy="180031"/>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Connecteur droit 81">
            <a:extLst>
              <a:ext uri="{FF2B5EF4-FFF2-40B4-BE49-F238E27FC236}">
                <a16:creationId xmlns:a16="http://schemas.microsoft.com/office/drawing/2014/main" id="{020A971E-9D93-4D50-896C-73DB07618AD6}"/>
              </a:ext>
            </a:extLst>
          </p:cNvPr>
          <p:cNvCxnSpPr>
            <a:cxnSpLocks/>
            <a:stCxn id="102" idx="1"/>
            <a:endCxn id="93" idx="5"/>
          </p:cNvCxnSpPr>
          <p:nvPr/>
        </p:nvCxnSpPr>
        <p:spPr>
          <a:xfrm>
            <a:off x="7411442" y="3409893"/>
            <a:ext cx="433622" cy="351966"/>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Connecteur droit 82">
            <a:extLst>
              <a:ext uri="{FF2B5EF4-FFF2-40B4-BE49-F238E27FC236}">
                <a16:creationId xmlns:a16="http://schemas.microsoft.com/office/drawing/2014/main" id="{6AF3C033-1FA9-4D4E-BE22-985CCC3471CA}"/>
              </a:ext>
            </a:extLst>
          </p:cNvPr>
          <p:cNvCxnSpPr>
            <a:cxnSpLocks/>
            <a:stCxn id="91" idx="6"/>
            <a:endCxn id="102" idx="3"/>
          </p:cNvCxnSpPr>
          <p:nvPr/>
        </p:nvCxnSpPr>
        <p:spPr>
          <a:xfrm flipH="1">
            <a:off x="7411442" y="3146680"/>
            <a:ext cx="815529" cy="396473"/>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Connecteur droit 83">
            <a:extLst>
              <a:ext uri="{FF2B5EF4-FFF2-40B4-BE49-F238E27FC236}">
                <a16:creationId xmlns:a16="http://schemas.microsoft.com/office/drawing/2014/main" id="{3A748BBD-BB26-4F9E-96F7-51CA6E14AD2A}"/>
              </a:ext>
            </a:extLst>
          </p:cNvPr>
          <p:cNvCxnSpPr>
            <a:cxnSpLocks/>
            <a:stCxn id="101" idx="3"/>
            <a:endCxn id="102" idx="7"/>
          </p:cNvCxnSpPr>
          <p:nvPr/>
        </p:nvCxnSpPr>
        <p:spPr>
          <a:xfrm flipV="1">
            <a:off x="7077353" y="3409893"/>
            <a:ext cx="466802" cy="491912"/>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Connecteur droit 84">
            <a:extLst>
              <a:ext uri="{FF2B5EF4-FFF2-40B4-BE49-F238E27FC236}">
                <a16:creationId xmlns:a16="http://schemas.microsoft.com/office/drawing/2014/main" id="{3C481ACF-A275-47F1-B5FF-F8FE832AA59F}"/>
              </a:ext>
            </a:extLst>
          </p:cNvPr>
          <p:cNvCxnSpPr>
            <a:cxnSpLocks/>
            <a:stCxn id="97" idx="5"/>
            <a:endCxn id="100" idx="1"/>
          </p:cNvCxnSpPr>
          <p:nvPr/>
        </p:nvCxnSpPr>
        <p:spPr>
          <a:xfrm flipH="1" flipV="1">
            <a:off x="7061753" y="3418845"/>
            <a:ext cx="487987" cy="479823"/>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Connecteur droit 85">
            <a:extLst>
              <a:ext uri="{FF2B5EF4-FFF2-40B4-BE49-F238E27FC236}">
                <a16:creationId xmlns:a16="http://schemas.microsoft.com/office/drawing/2014/main" id="{F5F03B8D-2BF6-47DE-B5B7-B2CFE7F994B3}"/>
              </a:ext>
            </a:extLst>
          </p:cNvPr>
          <p:cNvCxnSpPr>
            <a:cxnSpLocks/>
            <a:stCxn id="101" idx="6"/>
            <a:endCxn id="97" idx="2"/>
          </p:cNvCxnSpPr>
          <p:nvPr/>
        </p:nvCxnSpPr>
        <p:spPr>
          <a:xfrm flipV="1">
            <a:off x="7237552" y="3832038"/>
            <a:ext cx="151989" cy="3137"/>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Connecteur droit 86">
            <a:extLst>
              <a:ext uri="{FF2B5EF4-FFF2-40B4-BE49-F238E27FC236}">
                <a16:creationId xmlns:a16="http://schemas.microsoft.com/office/drawing/2014/main" id="{699DC741-A469-41FF-91F9-2C706EB3DB6F}"/>
              </a:ext>
            </a:extLst>
          </p:cNvPr>
          <p:cNvCxnSpPr>
            <a:cxnSpLocks/>
          </p:cNvCxnSpPr>
          <p:nvPr/>
        </p:nvCxnSpPr>
        <p:spPr>
          <a:xfrm flipH="1">
            <a:off x="7052312" y="2801952"/>
            <a:ext cx="488688" cy="9624"/>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Connecteur droit 87">
            <a:extLst>
              <a:ext uri="{FF2B5EF4-FFF2-40B4-BE49-F238E27FC236}">
                <a16:creationId xmlns:a16="http://schemas.microsoft.com/office/drawing/2014/main" id="{31C699A6-BAA6-4126-9570-9ABECC27BABB}"/>
              </a:ext>
            </a:extLst>
          </p:cNvPr>
          <p:cNvCxnSpPr>
            <a:cxnSpLocks/>
            <a:stCxn id="96" idx="6"/>
          </p:cNvCxnSpPr>
          <p:nvPr/>
        </p:nvCxnSpPr>
        <p:spPr>
          <a:xfrm flipH="1" flipV="1">
            <a:off x="7081673" y="3096505"/>
            <a:ext cx="495582" cy="223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 name="Connecteur droit 88">
            <a:extLst>
              <a:ext uri="{FF2B5EF4-FFF2-40B4-BE49-F238E27FC236}">
                <a16:creationId xmlns:a16="http://schemas.microsoft.com/office/drawing/2014/main" id="{15CBC073-9B50-4CE8-A993-46E80DD92C82}"/>
              </a:ext>
            </a:extLst>
          </p:cNvPr>
          <p:cNvCxnSpPr>
            <a:cxnSpLocks/>
            <a:stCxn id="105" idx="2"/>
            <a:endCxn id="93" idx="3"/>
          </p:cNvCxnSpPr>
          <p:nvPr/>
        </p:nvCxnSpPr>
        <p:spPr>
          <a:xfrm flipH="1">
            <a:off x="7712351" y="3307581"/>
            <a:ext cx="641241" cy="454278"/>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90" name="Ellipse 89">
            <a:extLst>
              <a:ext uri="{FF2B5EF4-FFF2-40B4-BE49-F238E27FC236}">
                <a16:creationId xmlns:a16="http://schemas.microsoft.com/office/drawing/2014/main" id="{25434897-167B-45FA-8F52-00044DC717A6}"/>
              </a:ext>
            </a:extLst>
          </p:cNvPr>
          <p:cNvSpPr/>
          <p:nvPr/>
        </p:nvSpPr>
        <p:spPr>
          <a:xfrm>
            <a:off x="8043534" y="3368221"/>
            <a:ext cx="187685" cy="1884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91" name="Ellipse 90">
            <a:extLst>
              <a:ext uri="{FF2B5EF4-FFF2-40B4-BE49-F238E27FC236}">
                <a16:creationId xmlns:a16="http://schemas.microsoft.com/office/drawing/2014/main" id="{5032A55E-C5C6-4710-B4E1-3F969C20481A}"/>
              </a:ext>
            </a:extLst>
          </p:cNvPr>
          <p:cNvSpPr/>
          <p:nvPr/>
        </p:nvSpPr>
        <p:spPr>
          <a:xfrm>
            <a:off x="8039286" y="3052451"/>
            <a:ext cx="187685" cy="1884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92" name="Ellipse 91">
            <a:extLst>
              <a:ext uri="{FF2B5EF4-FFF2-40B4-BE49-F238E27FC236}">
                <a16:creationId xmlns:a16="http://schemas.microsoft.com/office/drawing/2014/main" id="{4420CD6D-CD7D-4323-B792-5F5082612612}"/>
              </a:ext>
            </a:extLst>
          </p:cNvPr>
          <p:cNvSpPr/>
          <p:nvPr/>
        </p:nvSpPr>
        <p:spPr>
          <a:xfrm>
            <a:off x="7668194" y="3251940"/>
            <a:ext cx="187685" cy="188458"/>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BE"/>
          </a:p>
        </p:txBody>
      </p:sp>
      <p:sp>
        <p:nvSpPr>
          <p:cNvPr id="93" name="Ellipse 92">
            <a:extLst>
              <a:ext uri="{FF2B5EF4-FFF2-40B4-BE49-F238E27FC236}">
                <a16:creationId xmlns:a16="http://schemas.microsoft.com/office/drawing/2014/main" id="{F5D8B43D-0C97-43CA-B645-8D62EDA3BE3B}"/>
              </a:ext>
            </a:extLst>
          </p:cNvPr>
          <p:cNvSpPr/>
          <p:nvPr/>
        </p:nvSpPr>
        <p:spPr>
          <a:xfrm>
            <a:off x="7684865" y="3601000"/>
            <a:ext cx="187685" cy="188458"/>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BE"/>
          </a:p>
        </p:txBody>
      </p:sp>
      <p:sp>
        <p:nvSpPr>
          <p:cNvPr id="94" name="Ellipse 93">
            <a:extLst>
              <a:ext uri="{FF2B5EF4-FFF2-40B4-BE49-F238E27FC236}">
                <a16:creationId xmlns:a16="http://schemas.microsoft.com/office/drawing/2014/main" id="{7410BAD5-BE6C-4D7B-8947-2F11A491B4AC}"/>
              </a:ext>
            </a:extLst>
          </p:cNvPr>
          <p:cNvSpPr/>
          <p:nvPr/>
        </p:nvSpPr>
        <p:spPr>
          <a:xfrm>
            <a:off x="7668194" y="2868261"/>
            <a:ext cx="187685" cy="188458"/>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BE"/>
          </a:p>
        </p:txBody>
      </p:sp>
      <p:sp>
        <p:nvSpPr>
          <p:cNvPr id="95" name="Ellipse 94">
            <a:extLst>
              <a:ext uri="{FF2B5EF4-FFF2-40B4-BE49-F238E27FC236}">
                <a16:creationId xmlns:a16="http://schemas.microsoft.com/office/drawing/2014/main" id="{A2A0469F-C706-40AB-A9E5-2732FB049382}"/>
              </a:ext>
            </a:extLst>
          </p:cNvPr>
          <p:cNvSpPr/>
          <p:nvPr/>
        </p:nvSpPr>
        <p:spPr>
          <a:xfrm>
            <a:off x="7389541" y="2699510"/>
            <a:ext cx="187685" cy="188458"/>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BE"/>
          </a:p>
        </p:txBody>
      </p:sp>
      <p:sp>
        <p:nvSpPr>
          <p:cNvPr id="96" name="Ellipse 95">
            <a:extLst>
              <a:ext uri="{FF2B5EF4-FFF2-40B4-BE49-F238E27FC236}">
                <a16:creationId xmlns:a16="http://schemas.microsoft.com/office/drawing/2014/main" id="{8F88F293-4AF7-4E02-B2D4-04F751D73B8E}"/>
              </a:ext>
            </a:extLst>
          </p:cNvPr>
          <p:cNvSpPr/>
          <p:nvPr/>
        </p:nvSpPr>
        <p:spPr>
          <a:xfrm>
            <a:off x="7389570" y="3004506"/>
            <a:ext cx="187685" cy="188458"/>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BE"/>
          </a:p>
        </p:txBody>
      </p:sp>
      <p:sp>
        <p:nvSpPr>
          <p:cNvPr id="97" name="Ellipse 96">
            <a:extLst>
              <a:ext uri="{FF2B5EF4-FFF2-40B4-BE49-F238E27FC236}">
                <a16:creationId xmlns:a16="http://schemas.microsoft.com/office/drawing/2014/main" id="{F1C748BB-AAB4-497A-87DE-E8C1E6D4421E}"/>
              </a:ext>
            </a:extLst>
          </p:cNvPr>
          <p:cNvSpPr/>
          <p:nvPr/>
        </p:nvSpPr>
        <p:spPr>
          <a:xfrm>
            <a:off x="7389541" y="3737809"/>
            <a:ext cx="187685" cy="188458"/>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BE"/>
          </a:p>
        </p:txBody>
      </p:sp>
      <p:sp>
        <p:nvSpPr>
          <p:cNvPr id="98" name="Ellipse 97">
            <a:extLst>
              <a:ext uri="{FF2B5EF4-FFF2-40B4-BE49-F238E27FC236}">
                <a16:creationId xmlns:a16="http://schemas.microsoft.com/office/drawing/2014/main" id="{55ED2801-5FC7-4096-A553-69D70D237430}"/>
              </a:ext>
            </a:extLst>
          </p:cNvPr>
          <p:cNvSpPr/>
          <p:nvPr/>
        </p:nvSpPr>
        <p:spPr>
          <a:xfrm>
            <a:off x="7026457" y="2701157"/>
            <a:ext cx="187685" cy="188458"/>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fr-BE"/>
          </a:p>
        </p:txBody>
      </p:sp>
      <p:sp>
        <p:nvSpPr>
          <p:cNvPr id="99" name="Ellipse 98">
            <a:extLst>
              <a:ext uri="{FF2B5EF4-FFF2-40B4-BE49-F238E27FC236}">
                <a16:creationId xmlns:a16="http://schemas.microsoft.com/office/drawing/2014/main" id="{1D11BDEC-A194-4860-BA8B-0737169D3895}"/>
              </a:ext>
            </a:extLst>
          </p:cNvPr>
          <p:cNvSpPr/>
          <p:nvPr/>
        </p:nvSpPr>
        <p:spPr>
          <a:xfrm>
            <a:off x="7049867" y="3005492"/>
            <a:ext cx="187685" cy="188458"/>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fr-BE"/>
          </a:p>
        </p:txBody>
      </p:sp>
      <p:sp>
        <p:nvSpPr>
          <p:cNvPr id="100" name="Ellipse 99">
            <a:extLst>
              <a:ext uri="{FF2B5EF4-FFF2-40B4-BE49-F238E27FC236}">
                <a16:creationId xmlns:a16="http://schemas.microsoft.com/office/drawing/2014/main" id="{92C4AD23-7574-426C-B24B-A368753F9089}"/>
              </a:ext>
            </a:extLst>
          </p:cNvPr>
          <p:cNvSpPr/>
          <p:nvPr/>
        </p:nvSpPr>
        <p:spPr>
          <a:xfrm>
            <a:off x="7034267" y="3391246"/>
            <a:ext cx="187685" cy="188458"/>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fr-BE"/>
          </a:p>
        </p:txBody>
      </p:sp>
      <p:sp>
        <p:nvSpPr>
          <p:cNvPr id="101" name="Ellipse 100">
            <a:extLst>
              <a:ext uri="{FF2B5EF4-FFF2-40B4-BE49-F238E27FC236}">
                <a16:creationId xmlns:a16="http://schemas.microsoft.com/office/drawing/2014/main" id="{4BF9B977-072F-4052-BDEE-80565168BB8A}"/>
              </a:ext>
            </a:extLst>
          </p:cNvPr>
          <p:cNvSpPr/>
          <p:nvPr/>
        </p:nvSpPr>
        <p:spPr>
          <a:xfrm>
            <a:off x="7049867" y="3740946"/>
            <a:ext cx="187685" cy="188458"/>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fr-BE"/>
          </a:p>
        </p:txBody>
      </p:sp>
      <p:sp>
        <p:nvSpPr>
          <p:cNvPr id="102" name="Ellipse 101">
            <a:extLst>
              <a:ext uri="{FF2B5EF4-FFF2-40B4-BE49-F238E27FC236}">
                <a16:creationId xmlns:a16="http://schemas.microsoft.com/office/drawing/2014/main" id="{80C423C5-1E57-468F-AEAE-8A3B9B588381}"/>
              </a:ext>
            </a:extLst>
          </p:cNvPr>
          <p:cNvSpPr/>
          <p:nvPr/>
        </p:nvSpPr>
        <p:spPr>
          <a:xfrm>
            <a:off x="7383956" y="3382294"/>
            <a:ext cx="187685" cy="188458"/>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BE"/>
          </a:p>
        </p:txBody>
      </p:sp>
      <p:sp>
        <p:nvSpPr>
          <p:cNvPr id="103" name="ZoneTexte 102">
            <a:extLst>
              <a:ext uri="{FF2B5EF4-FFF2-40B4-BE49-F238E27FC236}">
                <a16:creationId xmlns:a16="http://schemas.microsoft.com/office/drawing/2014/main" id="{8C00421F-D742-4773-B6B9-D6D8D30BA8FF}"/>
              </a:ext>
            </a:extLst>
          </p:cNvPr>
          <p:cNvSpPr txBox="1"/>
          <p:nvPr/>
        </p:nvSpPr>
        <p:spPr>
          <a:xfrm>
            <a:off x="1935764" y="2313329"/>
            <a:ext cx="3699821" cy="1292662"/>
          </a:xfrm>
          <a:prstGeom prst="rect">
            <a:avLst/>
          </a:prstGeom>
          <a:noFill/>
        </p:spPr>
        <p:txBody>
          <a:bodyPr wrap="square" rtlCol="0">
            <a:spAutoFit/>
          </a:bodyPr>
          <a:lstStyle/>
          <a:p>
            <a:r>
              <a:rPr lang="fr-BE" dirty="0" err="1"/>
              <a:t>Deep</a:t>
            </a:r>
            <a:r>
              <a:rPr lang="fr-BE" dirty="0"/>
              <a:t> </a:t>
            </a:r>
            <a:r>
              <a:rPr lang="fr-BE" dirty="0" err="1"/>
              <a:t>Convolutional</a:t>
            </a:r>
            <a:r>
              <a:rPr lang="fr-BE" dirty="0"/>
              <a:t> Net</a:t>
            </a:r>
          </a:p>
          <a:p>
            <a:r>
              <a:rPr lang="fr-BE" sz="1400" dirty="0" err="1"/>
              <a:t>Linear</a:t>
            </a:r>
            <a:r>
              <a:rPr lang="fr-BE" sz="1400" dirty="0"/>
              <a:t>(#</a:t>
            </a:r>
            <a:r>
              <a:rPr lang="fr-BE" sz="1400" dirty="0">
                <a:solidFill>
                  <a:srgbClr val="00B050"/>
                </a:solidFill>
              </a:rPr>
              <a:t>classes</a:t>
            </a:r>
            <a:r>
              <a:rPr lang="fr-BE" sz="1400" dirty="0"/>
              <a:t> x 128) &amp; </a:t>
            </a:r>
            <a:r>
              <a:rPr lang="fr-BE" sz="1400" dirty="0" err="1"/>
              <a:t>LeakyReLU</a:t>
            </a:r>
            <a:r>
              <a:rPr lang="fr-BE" sz="1400" dirty="0"/>
              <a:t>(0,2) &amp;</a:t>
            </a:r>
          </a:p>
          <a:p>
            <a:r>
              <a:rPr lang="fr-BE" sz="1400" dirty="0"/>
              <a:t>… </a:t>
            </a:r>
            <a:r>
              <a:rPr lang="fr-BE" sz="1400" dirty="0" err="1"/>
              <a:t>Linear&amp;LeakyReLU</a:t>
            </a:r>
            <a:r>
              <a:rPr lang="fr-BE" sz="1400" dirty="0"/>
              <a:t> &amp; … (x3) (128 =&gt; 1024)</a:t>
            </a:r>
          </a:p>
          <a:p>
            <a:r>
              <a:rPr lang="fr-BE" sz="1400" dirty="0" err="1"/>
              <a:t>Linear</a:t>
            </a:r>
            <a:r>
              <a:rPr lang="fr-BE" sz="1400" dirty="0"/>
              <a:t> (1024 x </a:t>
            </a:r>
            <a:r>
              <a:rPr lang="fr-BE" sz="1400" dirty="0" err="1">
                <a:solidFill>
                  <a:srgbClr val="0070C0"/>
                </a:solidFill>
              </a:rPr>
              <a:t>img_shape</a:t>
            </a:r>
            <a:r>
              <a:rPr lang="fr-BE" sz="1400" dirty="0"/>
              <a:t>) &amp; </a:t>
            </a:r>
            <a:r>
              <a:rPr lang="fr-BE" sz="1400" dirty="0" err="1"/>
              <a:t>Tanh</a:t>
            </a:r>
            <a:r>
              <a:rPr lang="fr-BE" sz="1400" dirty="0"/>
              <a:t> (</a:t>
            </a:r>
            <a:r>
              <a:rPr lang="fr-BE" sz="1400" dirty="0" err="1">
                <a:solidFill>
                  <a:srgbClr val="0070C0"/>
                </a:solidFill>
              </a:rPr>
              <a:t>img_shape</a:t>
            </a:r>
            <a:r>
              <a:rPr lang="fr-BE" sz="1400" dirty="0"/>
              <a:t>)</a:t>
            </a:r>
          </a:p>
          <a:p>
            <a:endParaRPr lang="fr-BE" dirty="0"/>
          </a:p>
        </p:txBody>
      </p:sp>
      <p:sp>
        <p:nvSpPr>
          <p:cNvPr id="104" name="ZoneTexte 103">
            <a:extLst>
              <a:ext uri="{FF2B5EF4-FFF2-40B4-BE49-F238E27FC236}">
                <a16:creationId xmlns:a16="http://schemas.microsoft.com/office/drawing/2014/main" id="{94F40E5B-1C74-437E-92D8-AD857606187B}"/>
              </a:ext>
            </a:extLst>
          </p:cNvPr>
          <p:cNvSpPr txBox="1"/>
          <p:nvPr/>
        </p:nvSpPr>
        <p:spPr>
          <a:xfrm>
            <a:off x="6993740" y="4173021"/>
            <a:ext cx="5041194" cy="1015663"/>
          </a:xfrm>
          <a:prstGeom prst="rect">
            <a:avLst/>
          </a:prstGeom>
          <a:noFill/>
        </p:spPr>
        <p:txBody>
          <a:bodyPr wrap="square" rtlCol="0">
            <a:spAutoFit/>
          </a:bodyPr>
          <a:lstStyle/>
          <a:p>
            <a:r>
              <a:rPr lang="fr-BE" dirty="0" err="1"/>
              <a:t>Deep</a:t>
            </a:r>
            <a:r>
              <a:rPr lang="fr-BE" dirty="0"/>
              <a:t> </a:t>
            </a:r>
            <a:r>
              <a:rPr lang="fr-BE" dirty="0" err="1"/>
              <a:t>Convolutional</a:t>
            </a:r>
            <a:r>
              <a:rPr lang="fr-BE" dirty="0"/>
              <a:t> Net</a:t>
            </a:r>
          </a:p>
          <a:p>
            <a:r>
              <a:rPr lang="fr-BE" sz="1400" dirty="0" err="1"/>
              <a:t>Linear</a:t>
            </a:r>
            <a:r>
              <a:rPr lang="fr-BE" sz="1400" dirty="0"/>
              <a:t> (#(</a:t>
            </a:r>
            <a:r>
              <a:rPr lang="fr-BE" sz="1400" dirty="0">
                <a:solidFill>
                  <a:srgbClr val="00B050"/>
                </a:solidFill>
              </a:rPr>
              <a:t>classes</a:t>
            </a:r>
            <a:r>
              <a:rPr lang="fr-BE" sz="1400" dirty="0"/>
              <a:t> + </a:t>
            </a:r>
            <a:r>
              <a:rPr lang="fr-BE" sz="1400" dirty="0" err="1">
                <a:solidFill>
                  <a:srgbClr val="0070C0"/>
                </a:solidFill>
              </a:rPr>
              <a:t>img_shape</a:t>
            </a:r>
            <a:r>
              <a:rPr lang="fr-BE" sz="1400" dirty="0"/>
              <a:t>) x 512) &amp;</a:t>
            </a:r>
          </a:p>
          <a:p>
            <a:r>
              <a:rPr lang="fr-BE" sz="1400" dirty="0"/>
              <a:t>…</a:t>
            </a:r>
            <a:r>
              <a:rPr lang="fr-BE" sz="1400" dirty="0" err="1"/>
              <a:t>LeakyReLU</a:t>
            </a:r>
            <a:r>
              <a:rPr lang="fr-BE" sz="1400" dirty="0"/>
              <a:t>(0,2) &amp; </a:t>
            </a:r>
            <a:r>
              <a:rPr lang="fr-BE" sz="1400" dirty="0" err="1"/>
              <a:t>Linear</a:t>
            </a:r>
            <a:r>
              <a:rPr lang="fr-BE" sz="1400" dirty="0"/>
              <a:t> &amp; Dropout(0,4) &amp; … (x2)(512 =&gt; 512)</a:t>
            </a:r>
          </a:p>
          <a:p>
            <a:r>
              <a:rPr lang="fr-BE" sz="1400" dirty="0" err="1"/>
              <a:t>LeakyreLU</a:t>
            </a:r>
            <a:r>
              <a:rPr lang="fr-BE" sz="1400" dirty="0"/>
              <a:t> &amp; </a:t>
            </a:r>
            <a:r>
              <a:rPr lang="fr-BE" sz="1400" dirty="0" err="1"/>
              <a:t>Linear</a:t>
            </a:r>
            <a:r>
              <a:rPr lang="fr-BE" sz="1400" dirty="0"/>
              <a:t> (512 x 1)</a:t>
            </a:r>
          </a:p>
        </p:txBody>
      </p:sp>
      <p:sp>
        <p:nvSpPr>
          <p:cNvPr id="105" name="Ellipse 104">
            <a:extLst>
              <a:ext uri="{FF2B5EF4-FFF2-40B4-BE49-F238E27FC236}">
                <a16:creationId xmlns:a16="http://schemas.microsoft.com/office/drawing/2014/main" id="{120CCE39-C866-4153-AEB1-59E4B6D799F0}"/>
              </a:ext>
            </a:extLst>
          </p:cNvPr>
          <p:cNvSpPr/>
          <p:nvPr/>
        </p:nvSpPr>
        <p:spPr>
          <a:xfrm>
            <a:off x="8353592" y="3213352"/>
            <a:ext cx="187685" cy="18845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cxnSp>
        <p:nvCxnSpPr>
          <p:cNvPr id="111" name="Connecteur droit 110">
            <a:extLst>
              <a:ext uri="{FF2B5EF4-FFF2-40B4-BE49-F238E27FC236}">
                <a16:creationId xmlns:a16="http://schemas.microsoft.com/office/drawing/2014/main" id="{B0BFE7E2-0FEB-4FD7-98F4-E6D3C8B04883}"/>
              </a:ext>
            </a:extLst>
          </p:cNvPr>
          <p:cNvCxnSpPr>
            <a:cxnSpLocks/>
            <a:stCxn id="61" idx="0"/>
            <a:endCxn id="62" idx="4"/>
          </p:cNvCxnSpPr>
          <p:nvPr/>
        </p:nvCxnSpPr>
        <p:spPr>
          <a:xfrm flipH="1" flipV="1">
            <a:off x="2979067" y="4188102"/>
            <a:ext cx="2708" cy="275437"/>
          </a:xfrm>
          <a:prstGeom prst="line">
            <a:avLst/>
          </a:prstGeom>
          <a:ln w="57150">
            <a:solidFill>
              <a:schemeClr val="tx1"/>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638810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79" y="1"/>
            <a:ext cx="9118080"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Les réseaux de neurones – CGAN</a:t>
            </a:r>
          </a:p>
        </p:txBody>
      </p:sp>
      <p:cxnSp>
        <p:nvCxnSpPr>
          <p:cNvPr id="11" name="Connecteur droit 10">
            <a:extLst>
              <a:ext uri="{FF2B5EF4-FFF2-40B4-BE49-F238E27FC236}">
                <a16:creationId xmlns:a16="http://schemas.microsoft.com/office/drawing/2014/main" id="{53B3DD2F-AE09-4031-828A-B4E8961CE168}"/>
              </a:ext>
            </a:extLst>
          </p:cNvPr>
          <p:cNvCxnSpPr/>
          <p:nvPr/>
        </p:nvCxnSpPr>
        <p:spPr>
          <a:xfrm>
            <a:off x="157065" y="5803641"/>
            <a:ext cx="11877869" cy="0"/>
          </a:xfrm>
          <a:prstGeom prst="line">
            <a:avLst/>
          </a:prstGeom>
          <a:ln w="50800">
            <a:gradFill flip="none" rotWithShape="1">
              <a:gsLst>
                <a:gs pos="0">
                  <a:schemeClr val="bg1">
                    <a:lumMod val="50000"/>
                  </a:schemeClr>
                </a:gs>
                <a:gs pos="38000">
                  <a:schemeClr val="accent1">
                    <a:lumMod val="45000"/>
                    <a:lumOff val="55000"/>
                  </a:schemeClr>
                </a:gs>
                <a:gs pos="77000">
                  <a:schemeClr val="accent1">
                    <a:lumMod val="45000"/>
                    <a:lumOff val="55000"/>
                  </a:schemeClr>
                </a:gs>
                <a:gs pos="100000">
                  <a:schemeClr val="accent1">
                    <a:lumMod val="30000"/>
                    <a:lumOff val="7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a:t>28-08-2019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p:txBody>
          <a:bodyPr/>
          <a:lstStyle/>
          <a:p>
            <a:r>
              <a:rPr lang="fr-BE"/>
              <a:t>ROMBAUX Michaël - IG CHARLEROI</a:t>
            </a:r>
            <a:endParaRPr lang="fr-BE" dirty="0"/>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24</a:t>
            </a:fld>
            <a:endParaRPr lang="fr-BE" dirty="0"/>
          </a:p>
        </p:txBody>
      </p:sp>
      <p:sp>
        <p:nvSpPr>
          <p:cNvPr id="2060" name="Rectangle 57">
            <a:extLst>
              <a:ext uri="{FF2B5EF4-FFF2-40B4-BE49-F238E27FC236}">
                <a16:creationId xmlns:a16="http://schemas.microsoft.com/office/drawing/2014/main" id="{90B5CCA3-A1A8-4B43-BEBD-E500C68F3F81}"/>
              </a:ext>
            </a:extLst>
          </p:cNvPr>
          <p:cNvSpPr>
            <a:spLocks noChangeArrowheads="1"/>
          </p:cNvSpPr>
          <p:nvPr/>
        </p:nvSpPr>
        <p:spPr bwMode="auto">
          <a:xfrm>
            <a:off x="304800" y="2315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063" name="Rectangle 62">
            <a:extLst>
              <a:ext uri="{FF2B5EF4-FFF2-40B4-BE49-F238E27FC236}">
                <a16:creationId xmlns:a16="http://schemas.microsoft.com/office/drawing/2014/main" id="{8A8127A7-2EA5-462F-BF78-FAC7186D57A2}"/>
              </a:ext>
            </a:extLst>
          </p:cNvPr>
          <p:cNvSpPr>
            <a:spLocks noChangeArrowheads="1"/>
          </p:cNvSpPr>
          <p:nvPr/>
        </p:nvSpPr>
        <p:spPr bwMode="auto">
          <a:xfrm>
            <a:off x="304800" y="23156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mc:AlternateContent xmlns:mc="http://schemas.openxmlformats.org/markup-compatibility/2006" xmlns:a14="http://schemas.microsoft.com/office/drawing/2010/main">
        <mc:Choice Requires="a14">
          <p:sp>
            <p:nvSpPr>
              <p:cNvPr id="27" name="Rectangle 64">
                <a:extLst>
                  <a:ext uri="{FF2B5EF4-FFF2-40B4-BE49-F238E27FC236}">
                    <a16:creationId xmlns:a16="http://schemas.microsoft.com/office/drawing/2014/main" id="{A28C567E-59BE-4C9F-8D4A-012663E22DDD}"/>
                  </a:ext>
                </a:extLst>
              </p:cNvPr>
              <p:cNvSpPr>
                <a:spLocks noChangeArrowheads="1"/>
              </p:cNvSpPr>
              <p:nvPr/>
            </p:nvSpPr>
            <p:spPr bwMode="auto">
              <a:xfrm>
                <a:off x="304800" y="1529188"/>
                <a:ext cx="11582400" cy="4570290"/>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342900" indent="-342900" eaLnBrk="0" fontAlgn="base" hangingPunct="0">
                  <a:spcBef>
                    <a:spcPct val="0"/>
                  </a:spcBef>
                  <a:spcAft>
                    <a:spcPct val="0"/>
                  </a:spcAft>
                  <a:buFont typeface="Wingdings" panose="05000000000000000000" pitchFamily="2" charset="2"/>
                  <a:buChar char="Ø"/>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Fonctions d’activation des blocs G et D : </a:t>
                </a:r>
                <a:r>
                  <a:rPr lang="fr-BE" altLang="fr-FR" sz="2400" dirty="0" err="1">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LeakyReLU</a:t>
                </a: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marL="342900" indent="-342900" eaLnBrk="0" fontAlgn="base" hangingPunct="0">
                  <a:spcBef>
                    <a:spcPct val="0"/>
                  </a:spcBef>
                  <a:spcAft>
                    <a:spcPct val="0"/>
                  </a:spcAft>
                  <a:buFont typeface="Wingdings" panose="05000000000000000000" pitchFamily="2" charset="2"/>
                  <a:buChar char="Ø"/>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marL="342900" indent="-342900" eaLnBrk="0" fontAlgn="base" hangingPunct="0">
                  <a:spcBef>
                    <a:spcPct val="0"/>
                  </a:spcBef>
                  <a:spcAft>
                    <a:spcPct val="0"/>
                  </a:spcAft>
                  <a:buFont typeface="Wingdings" panose="05000000000000000000" pitchFamily="2" charset="2"/>
                  <a:buChar char="Ø"/>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Fonction d’activation de sortie de G : </a:t>
                </a:r>
                <a:r>
                  <a:rPr lang="fr-BE" altLang="fr-FR" sz="2400" dirty="0" err="1">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Tanh</a:t>
                </a: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marL="342900" indent="-342900" eaLnBrk="0" fontAlgn="base" hangingPunct="0">
                  <a:spcBef>
                    <a:spcPct val="0"/>
                  </a:spcBef>
                  <a:spcAft>
                    <a:spcPct val="0"/>
                  </a:spcAft>
                  <a:buFont typeface="Wingdings" panose="05000000000000000000" pitchFamily="2" charset="2"/>
                  <a:buChar char="Ø"/>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marL="342900" indent="-342900" eaLnBrk="0" fontAlgn="base" hangingPunct="0">
                  <a:spcBef>
                    <a:spcPct val="0"/>
                  </a:spcBef>
                  <a:spcAft>
                    <a:spcPct val="0"/>
                  </a:spcAft>
                  <a:buFont typeface="Wingdings" panose="05000000000000000000" pitchFamily="2" charset="2"/>
                  <a:buChar char="Ø"/>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Jeu minimax à 2 joueurs</a:t>
                </a:r>
              </a:p>
              <a:p>
                <a:pPr marL="800100" lvl="1" indent="-342900" eaLnBrk="0" fontAlgn="base" hangingPunct="0">
                  <a:spcBef>
                    <a:spcPct val="0"/>
                  </a:spcBef>
                  <a:spcAft>
                    <a:spcPct val="0"/>
                  </a:spcAft>
                  <a:buFont typeface="Wingdings" panose="05000000000000000000" pitchFamily="2" charset="2"/>
                  <a:buChar char="Ø"/>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lvl="1" eaLnBrk="0" fontAlgn="base" hangingPunct="0">
                  <a:spcBef>
                    <a:spcPct val="0"/>
                  </a:spcBef>
                  <a:spcAft>
                    <a:spcPct val="0"/>
                  </a:spcAft>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Le générateur veut maximiser l’erreur</a:t>
                </a:r>
              </a:p>
              <a:p>
                <a:pPr lvl="1" eaLnBrk="0" fontAlgn="base" hangingPunct="0">
                  <a:spcBef>
                    <a:spcPct val="0"/>
                  </a:spcBef>
                  <a:spcAft>
                    <a:spcPct val="0"/>
                  </a:spcAft>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tandis que D veut le minimiser</a:t>
                </a:r>
              </a:p>
              <a:p>
                <a:pPr eaLnBrk="0" fontAlgn="base" hangingPunct="0">
                  <a:spcBef>
                    <a:spcPct val="0"/>
                  </a:spcBef>
                  <a:spcAft>
                    <a:spcPct val="0"/>
                  </a:spcAft>
                </a:pPr>
                <a:endParaRPr lang="fr-BE" i="1" dirty="0"/>
              </a:p>
              <a:p>
                <a:pPr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func>
                        <m:funcPr>
                          <m:ctrlPr>
                            <a:rPr lang="fr-BE" sz="2400" i="1" smtClean="0">
                              <a:solidFill>
                                <a:schemeClr val="accent1">
                                  <a:lumMod val="50000"/>
                                </a:schemeClr>
                              </a:solidFill>
                              <a:latin typeface="Cambria Math" panose="02040503050406030204" pitchFamily="18" charset="0"/>
                            </a:rPr>
                          </m:ctrlPr>
                        </m:funcPr>
                        <m:fName>
                          <m:limLow>
                            <m:limLowPr>
                              <m:ctrlPr>
                                <a:rPr lang="fr-BE" sz="2400" i="1">
                                  <a:solidFill>
                                    <a:schemeClr val="accent1">
                                      <a:lumMod val="50000"/>
                                    </a:schemeClr>
                                  </a:solidFill>
                                  <a:latin typeface="Cambria Math" panose="02040503050406030204" pitchFamily="18" charset="0"/>
                                </a:rPr>
                              </m:ctrlPr>
                            </m:limLowPr>
                            <m:e>
                              <m:r>
                                <m:rPr>
                                  <m:sty m:val="p"/>
                                </m:rPr>
                                <a:rPr lang="fr-BE" sz="2400">
                                  <a:solidFill>
                                    <a:schemeClr val="accent1">
                                      <a:lumMod val="50000"/>
                                    </a:schemeClr>
                                  </a:solidFill>
                                  <a:latin typeface="Cambria Math" panose="02040503050406030204" pitchFamily="18" charset="0"/>
                                </a:rPr>
                                <m:t>min</m:t>
                              </m:r>
                            </m:e>
                            <m:lim>
                              <m:r>
                                <a:rPr lang="fr-BE" sz="2400" i="1">
                                  <a:solidFill>
                                    <a:schemeClr val="accent1">
                                      <a:lumMod val="50000"/>
                                    </a:schemeClr>
                                  </a:solidFill>
                                  <a:latin typeface="Cambria Math" panose="02040503050406030204" pitchFamily="18" charset="0"/>
                                </a:rPr>
                                <m:t>𝐺</m:t>
                              </m:r>
                            </m:lim>
                          </m:limLow>
                          <m:r>
                            <a:rPr lang="fr-BE" sz="2400" i="1">
                              <a:solidFill>
                                <a:schemeClr val="accent1">
                                  <a:lumMod val="50000"/>
                                </a:schemeClr>
                              </a:solidFill>
                              <a:latin typeface="Cambria Math" panose="02040503050406030204" pitchFamily="18" charset="0"/>
                            </a:rPr>
                            <m:t> </m:t>
                          </m:r>
                          <m:limLow>
                            <m:limLowPr>
                              <m:ctrlPr>
                                <a:rPr lang="fr-BE" sz="2400" i="1">
                                  <a:solidFill>
                                    <a:schemeClr val="accent1">
                                      <a:lumMod val="50000"/>
                                    </a:schemeClr>
                                  </a:solidFill>
                                  <a:latin typeface="Cambria Math" panose="02040503050406030204" pitchFamily="18" charset="0"/>
                                </a:rPr>
                              </m:ctrlPr>
                            </m:limLowPr>
                            <m:e>
                              <m:r>
                                <m:rPr>
                                  <m:sty m:val="p"/>
                                </m:rPr>
                                <a:rPr lang="fr-BE" sz="2400">
                                  <a:solidFill>
                                    <a:schemeClr val="accent1">
                                      <a:lumMod val="50000"/>
                                    </a:schemeClr>
                                  </a:solidFill>
                                  <a:latin typeface="Cambria Math" panose="02040503050406030204" pitchFamily="18" charset="0"/>
                                </a:rPr>
                                <m:t>max</m:t>
                              </m:r>
                            </m:e>
                            <m:lim>
                              <m:r>
                                <a:rPr lang="fr-BE" sz="2400" i="1">
                                  <a:solidFill>
                                    <a:schemeClr val="accent1">
                                      <a:lumMod val="50000"/>
                                    </a:schemeClr>
                                  </a:solidFill>
                                  <a:latin typeface="Cambria Math" panose="02040503050406030204" pitchFamily="18" charset="0"/>
                                </a:rPr>
                                <m:t>𝐷</m:t>
                              </m:r>
                            </m:lim>
                          </m:limLow>
                        </m:fName>
                        <m:e>
                          <m:r>
                            <a:rPr lang="fr-BE" sz="2400" i="1">
                              <a:solidFill>
                                <a:schemeClr val="accent1">
                                  <a:lumMod val="50000"/>
                                </a:schemeClr>
                              </a:solidFill>
                              <a:latin typeface="Cambria Math" panose="02040503050406030204" pitchFamily="18" charset="0"/>
                            </a:rPr>
                            <m:t>𝑉</m:t>
                          </m:r>
                          <m:d>
                            <m:dPr>
                              <m:ctrlPr>
                                <a:rPr lang="fr-BE" sz="2400" i="1">
                                  <a:solidFill>
                                    <a:schemeClr val="accent1">
                                      <a:lumMod val="50000"/>
                                    </a:schemeClr>
                                  </a:solidFill>
                                  <a:latin typeface="Cambria Math" panose="02040503050406030204" pitchFamily="18" charset="0"/>
                                </a:rPr>
                              </m:ctrlPr>
                            </m:dPr>
                            <m:e>
                              <m:r>
                                <a:rPr lang="fr-BE" sz="2400" i="1">
                                  <a:solidFill>
                                    <a:schemeClr val="accent1">
                                      <a:lumMod val="50000"/>
                                    </a:schemeClr>
                                  </a:solidFill>
                                  <a:latin typeface="Cambria Math" panose="02040503050406030204" pitchFamily="18" charset="0"/>
                                </a:rPr>
                                <m:t>𝐷</m:t>
                              </m:r>
                              <m:r>
                                <a:rPr lang="fr-BE" sz="2400" i="1">
                                  <a:solidFill>
                                    <a:schemeClr val="accent1">
                                      <a:lumMod val="50000"/>
                                    </a:schemeClr>
                                  </a:solidFill>
                                  <a:latin typeface="Cambria Math" panose="02040503050406030204" pitchFamily="18" charset="0"/>
                                </a:rPr>
                                <m:t>,</m:t>
                              </m:r>
                              <m:r>
                                <a:rPr lang="fr-BE" sz="2400" i="1">
                                  <a:solidFill>
                                    <a:schemeClr val="accent1">
                                      <a:lumMod val="50000"/>
                                    </a:schemeClr>
                                  </a:solidFill>
                                  <a:latin typeface="Cambria Math" panose="02040503050406030204" pitchFamily="18" charset="0"/>
                                </a:rPr>
                                <m:t>𝐺</m:t>
                              </m:r>
                            </m:e>
                          </m:d>
                          <m:r>
                            <a:rPr lang="fr-BE" sz="2400" i="1">
                              <a:solidFill>
                                <a:schemeClr val="accent1">
                                  <a:lumMod val="50000"/>
                                </a:schemeClr>
                              </a:solidFill>
                              <a:latin typeface="Cambria Math" panose="02040503050406030204" pitchFamily="18" charset="0"/>
                            </a:rPr>
                            <m:t>=</m:t>
                          </m:r>
                          <m:sSub>
                            <m:sSubPr>
                              <m:ctrlPr>
                                <a:rPr lang="fr-BE" sz="2400" i="1">
                                  <a:solidFill>
                                    <a:schemeClr val="accent1">
                                      <a:lumMod val="50000"/>
                                    </a:schemeClr>
                                  </a:solidFill>
                                  <a:latin typeface="Cambria Math" panose="02040503050406030204" pitchFamily="18" charset="0"/>
                                </a:rPr>
                              </m:ctrlPr>
                            </m:sSubPr>
                            <m:e>
                              <m:r>
                                <a:rPr lang="fr-BE" sz="2400" i="1">
                                  <a:solidFill>
                                    <a:schemeClr val="accent1">
                                      <a:lumMod val="50000"/>
                                    </a:schemeClr>
                                  </a:solidFill>
                                  <a:latin typeface="Cambria Math" panose="02040503050406030204" pitchFamily="18" charset="0"/>
                                </a:rPr>
                                <m:t>𝔼</m:t>
                              </m:r>
                            </m:e>
                            <m:sub>
                              <m:r>
                                <a:rPr lang="fr-BE" sz="2400" i="1">
                                  <a:solidFill>
                                    <a:schemeClr val="accent1">
                                      <a:lumMod val="50000"/>
                                    </a:schemeClr>
                                  </a:solidFill>
                                  <a:latin typeface="Cambria Math" panose="02040503050406030204" pitchFamily="18" charset="0"/>
                                </a:rPr>
                                <m:t>𝑥</m:t>
                              </m:r>
                              <m:r>
                                <a:rPr lang="fr-BE" sz="2400" i="1">
                                  <a:solidFill>
                                    <a:schemeClr val="accent1">
                                      <a:lumMod val="50000"/>
                                    </a:schemeClr>
                                  </a:solidFill>
                                  <a:latin typeface="Cambria Math" panose="02040503050406030204" pitchFamily="18" charset="0"/>
                                </a:rPr>
                                <m:t>~</m:t>
                              </m:r>
                              <m:sSub>
                                <m:sSubPr>
                                  <m:ctrlPr>
                                    <a:rPr lang="fr-BE" sz="2400" i="1">
                                      <a:solidFill>
                                        <a:schemeClr val="accent1">
                                          <a:lumMod val="50000"/>
                                        </a:schemeClr>
                                      </a:solidFill>
                                      <a:latin typeface="Cambria Math" panose="02040503050406030204" pitchFamily="18" charset="0"/>
                                    </a:rPr>
                                  </m:ctrlPr>
                                </m:sSubPr>
                                <m:e>
                                  <m:r>
                                    <a:rPr lang="fr-BE" sz="2400" i="1">
                                      <a:solidFill>
                                        <a:schemeClr val="accent1">
                                          <a:lumMod val="50000"/>
                                        </a:schemeClr>
                                      </a:solidFill>
                                      <a:latin typeface="Cambria Math" panose="02040503050406030204" pitchFamily="18" charset="0"/>
                                    </a:rPr>
                                    <m:t>𝑝</m:t>
                                  </m:r>
                                </m:e>
                                <m:sub>
                                  <m:r>
                                    <a:rPr lang="fr-BE" sz="2400" i="1">
                                      <a:solidFill>
                                        <a:schemeClr val="accent1">
                                          <a:lumMod val="50000"/>
                                        </a:schemeClr>
                                      </a:solidFill>
                                      <a:latin typeface="Cambria Math" panose="02040503050406030204" pitchFamily="18" charset="0"/>
                                    </a:rPr>
                                    <m:t>𝑑𝑎𝑡𝑎</m:t>
                                  </m:r>
                                </m:sub>
                              </m:sSub>
                              <m:r>
                                <a:rPr lang="fr-BE" sz="2400" i="1">
                                  <a:solidFill>
                                    <a:schemeClr val="accent1">
                                      <a:lumMod val="50000"/>
                                    </a:schemeClr>
                                  </a:solidFill>
                                  <a:latin typeface="Cambria Math" panose="02040503050406030204" pitchFamily="18" charset="0"/>
                                </a:rPr>
                                <m:t>(</m:t>
                              </m:r>
                              <m:r>
                                <a:rPr lang="fr-BE" sz="2400" i="1">
                                  <a:solidFill>
                                    <a:schemeClr val="accent1">
                                      <a:lumMod val="50000"/>
                                    </a:schemeClr>
                                  </a:solidFill>
                                  <a:latin typeface="Cambria Math" panose="02040503050406030204" pitchFamily="18" charset="0"/>
                                </a:rPr>
                                <m:t>𝑥</m:t>
                              </m:r>
                              <m:r>
                                <a:rPr lang="fr-BE" sz="2400" i="1">
                                  <a:solidFill>
                                    <a:schemeClr val="accent1">
                                      <a:lumMod val="50000"/>
                                    </a:schemeClr>
                                  </a:solidFill>
                                  <a:latin typeface="Cambria Math" panose="02040503050406030204" pitchFamily="18" charset="0"/>
                                </a:rPr>
                                <m:t>)</m:t>
                              </m:r>
                            </m:sub>
                          </m:sSub>
                          <m:d>
                            <m:dPr>
                              <m:begChr m:val="["/>
                              <m:endChr m:val="]"/>
                              <m:ctrlPr>
                                <a:rPr lang="fr-BE" sz="2400" i="1">
                                  <a:solidFill>
                                    <a:schemeClr val="accent1">
                                      <a:lumMod val="50000"/>
                                    </a:schemeClr>
                                  </a:solidFill>
                                  <a:latin typeface="Cambria Math" panose="02040503050406030204" pitchFamily="18" charset="0"/>
                                </a:rPr>
                              </m:ctrlPr>
                            </m:dPr>
                            <m:e>
                              <m:r>
                                <a:rPr lang="fr-BE" sz="2400" i="1">
                                  <a:solidFill>
                                    <a:schemeClr val="accent1">
                                      <a:lumMod val="50000"/>
                                    </a:schemeClr>
                                  </a:solidFill>
                                  <a:latin typeface="Cambria Math" panose="02040503050406030204" pitchFamily="18" charset="0"/>
                                </a:rPr>
                                <m:t>𝑙𝑜𝑔𝐷</m:t>
                              </m:r>
                              <m:r>
                                <a:rPr lang="fr-BE" sz="2400" i="1">
                                  <a:solidFill>
                                    <a:schemeClr val="accent1">
                                      <a:lumMod val="50000"/>
                                    </a:schemeClr>
                                  </a:solidFill>
                                  <a:latin typeface="Cambria Math" panose="02040503050406030204" pitchFamily="18" charset="0"/>
                                </a:rPr>
                                <m:t>(</m:t>
                              </m:r>
                              <m:r>
                                <a:rPr lang="fr-BE" sz="2400" i="1">
                                  <a:solidFill>
                                    <a:schemeClr val="accent1">
                                      <a:lumMod val="50000"/>
                                    </a:schemeClr>
                                  </a:solidFill>
                                  <a:latin typeface="Cambria Math" panose="02040503050406030204" pitchFamily="18" charset="0"/>
                                </a:rPr>
                                <m:t>𝑥</m:t>
                              </m:r>
                              <m:r>
                                <a:rPr lang="fr-BE" sz="2400" i="1">
                                  <a:solidFill>
                                    <a:schemeClr val="accent1">
                                      <a:lumMod val="50000"/>
                                    </a:schemeClr>
                                  </a:solidFill>
                                  <a:latin typeface="Cambria Math" panose="02040503050406030204" pitchFamily="18" charset="0"/>
                                </a:rPr>
                                <m:t>|</m:t>
                              </m:r>
                              <m:r>
                                <a:rPr lang="fr-BE" sz="2400" i="1">
                                  <a:solidFill>
                                    <a:schemeClr val="accent1">
                                      <a:lumMod val="50000"/>
                                    </a:schemeClr>
                                  </a:solidFill>
                                  <a:latin typeface="Cambria Math" panose="02040503050406030204" pitchFamily="18" charset="0"/>
                                </a:rPr>
                                <m:t>𝑦</m:t>
                              </m:r>
                              <m:r>
                                <a:rPr lang="fr-BE" sz="2400" i="1">
                                  <a:solidFill>
                                    <a:schemeClr val="accent1">
                                      <a:lumMod val="50000"/>
                                    </a:schemeClr>
                                  </a:solidFill>
                                  <a:latin typeface="Cambria Math" panose="02040503050406030204" pitchFamily="18" charset="0"/>
                                </a:rPr>
                                <m:t>)</m:t>
                              </m:r>
                            </m:e>
                          </m:d>
                          <m:r>
                            <a:rPr lang="fr-BE" sz="2400" i="1">
                              <a:solidFill>
                                <a:schemeClr val="accent1">
                                  <a:lumMod val="50000"/>
                                </a:schemeClr>
                              </a:solidFill>
                              <a:latin typeface="Cambria Math" panose="02040503050406030204" pitchFamily="18" charset="0"/>
                            </a:rPr>
                            <m:t>+</m:t>
                          </m:r>
                          <m:sSub>
                            <m:sSubPr>
                              <m:ctrlPr>
                                <a:rPr lang="fr-BE" sz="2400" i="1">
                                  <a:solidFill>
                                    <a:schemeClr val="accent1">
                                      <a:lumMod val="50000"/>
                                    </a:schemeClr>
                                  </a:solidFill>
                                  <a:latin typeface="Cambria Math" panose="02040503050406030204" pitchFamily="18" charset="0"/>
                                </a:rPr>
                              </m:ctrlPr>
                            </m:sSubPr>
                            <m:e>
                              <m:r>
                                <a:rPr lang="fr-BE" sz="2400" i="1">
                                  <a:solidFill>
                                    <a:schemeClr val="accent1">
                                      <a:lumMod val="50000"/>
                                    </a:schemeClr>
                                  </a:solidFill>
                                  <a:latin typeface="Cambria Math" panose="02040503050406030204" pitchFamily="18" charset="0"/>
                                </a:rPr>
                                <m:t>𝔼</m:t>
                              </m:r>
                            </m:e>
                            <m:sub>
                              <m:r>
                                <a:rPr lang="fr-BE" sz="2400" i="1">
                                  <a:solidFill>
                                    <a:schemeClr val="accent1">
                                      <a:lumMod val="50000"/>
                                    </a:schemeClr>
                                  </a:solidFill>
                                  <a:latin typeface="Cambria Math" panose="02040503050406030204" pitchFamily="18" charset="0"/>
                                </a:rPr>
                                <m:t>𝑧</m:t>
                              </m:r>
                              <m:r>
                                <a:rPr lang="fr-BE" sz="2400" i="1">
                                  <a:solidFill>
                                    <a:schemeClr val="accent1">
                                      <a:lumMod val="50000"/>
                                    </a:schemeClr>
                                  </a:solidFill>
                                  <a:latin typeface="Cambria Math" panose="02040503050406030204" pitchFamily="18" charset="0"/>
                                </a:rPr>
                                <m:t>~</m:t>
                              </m:r>
                              <m:sSub>
                                <m:sSubPr>
                                  <m:ctrlPr>
                                    <a:rPr lang="fr-BE" sz="2400" i="1">
                                      <a:solidFill>
                                        <a:schemeClr val="accent1">
                                          <a:lumMod val="50000"/>
                                        </a:schemeClr>
                                      </a:solidFill>
                                      <a:latin typeface="Cambria Math" panose="02040503050406030204" pitchFamily="18" charset="0"/>
                                    </a:rPr>
                                  </m:ctrlPr>
                                </m:sSubPr>
                                <m:e>
                                  <m:r>
                                    <a:rPr lang="fr-BE" sz="2400" i="1">
                                      <a:solidFill>
                                        <a:schemeClr val="accent1">
                                          <a:lumMod val="50000"/>
                                        </a:schemeClr>
                                      </a:solidFill>
                                      <a:latin typeface="Cambria Math" panose="02040503050406030204" pitchFamily="18" charset="0"/>
                                    </a:rPr>
                                    <m:t>𝑝</m:t>
                                  </m:r>
                                </m:e>
                                <m:sub>
                                  <m:r>
                                    <a:rPr lang="fr-BE" sz="2400" i="1">
                                      <a:solidFill>
                                        <a:schemeClr val="accent1">
                                          <a:lumMod val="50000"/>
                                        </a:schemeClr>
                                      </a:solidFill>
                                      <a:latin typeface="Cambria Math" panose="02040503050406030204" pitchFamily="18" charset="0"/>
                                    </a:rPr>
                                    <m:t>𝑧</m:t>
                                  </m:r>
                                </m:sub>
                              </m:sSub>
                              <m:r>
                                <a:rPr lang="fr-BE" sz="2400" i="1">
                                  <a:solidFill>
                                    <a:schemeClr val="accent1">
                                      <a:lumMod val="50000"/>
                                    </a:schemeClr>
                                  </a:solidFill>
                                  <a:latin typeface="Cambria Math" panose="02040503050406030204" pitchFamily="18" charset="0"/>
                                </a:rPr>
                                <m:t>(</m:t>
                              </m:r>
                              <m:r>
                                <a:rPr lang="fr-BE" sz="2400" i="1">
                                  <a:solidFill>
                                    <a:schemeClr val="accent1">
                                      <a:lumMod val="50000"/>
                                    </a:schemeClr>
                                  </a:solidFill>
                                  <a:latin typeface="Cambria Math" panose="02040503050406030204" pitchFamily="18" charset="0"/>
                                </a:rPr>
                                <m:t>𝑧</m:t>
                              </m:r>
                              <m:r>
                                <a:rPr lang="fr-BE" sz="2400" i="1">
                                  <a:solidFill>
                                    <a:schemeClr val="accent1">
                                      <a:lumMod val="50000"/>
                                    </a:schemeClr>
                                  </a:solidFill>
                                  <a:latin typeface="Cambria Math" panose="02040503050406030204" pitchFamily="18" charset="0"/>
                                </a:rPr>
                                <m:t>)</m:t>
                              </m:r>
                            </m:sub>
                          </m:sSub>
                          <m:d>
                            <m:dPr>
                              <m:begChr m:val="["/>
                              <m:endChr m:val="]"/>
                              <m:ctrlPr>
                                <a:rPr lang="fr-BE" sz="2400" i="1">
                                  <a:solidFill>
                                    <a:schemeClr val="accent1">
                                      <a:lumMod val="50000"/>
                                    </a:schemeClr>
                                  </a:solidFill>
                                  <a:latin typeface="Cambria Math" panose="02040503050406030204" pitchFamily="18" charset="0"/>
                                </a:rPr>
                              </m:ctrlPr>
                            </m:dPr>
                            <m:e>
                              <m:r>
                                <m:rPr>
                                  <m:sty m:val="p"/>
                                </m:rPr>
                                <a:rPr lang="fr-BE" sz="2400">
                                  <a:solidFill>
                                    <a:schemeClr val="accent1">
                                      <a:lumMod val="50000"/>
                                    </a:schemeClr>
                                  </a:solidFill>
                                  <a:latin typeface="Cambria Math" panose="02040503050406030204" pitchFamily="18" charset="0"/>
                                </a:rPr>
                                <m:t>log</m:t>
                              </m:r>
                              <m:r>
                                <a:rPr lang="fr-BE" sz="2400" i="1">
                                  <a:solidFill>
                                    <a:schemeClr val="accent1">
                                      <a:lumMod val="50000"/>
                                    </a:schemeClr>
                                  </a:solidFill>
                                  <a:latin typeface="Cambria Math" panose="02040503050406030204" pitchFamily="18" charset="0"/>
                                </a:rPr>
                                <m:t>(1−</m:t>
                              </m:r>
                              <m:r>
                                <a:rPr lang="fr-BE" sz="2400" i="1">
                                  <a:solidFill>
                                    <a:schemeClr val="accent1">
                                      <a:lumMod val="50000"/>
                                    </a:schemeClr>
                                  </a:solidFill>
                                  <a:latin typeface="Cambria Math" panose="02040503050406030204" pitchFamily="18" charset="0"/>
                                </a:rPr>
                                <m:t>𝐷</m:t>
                              </m:r>
                              <m:d>
                                <m:dPr>
                                  <m:ctrlPr>
                                    <a:rPr lang="fr-BE" sz="2400" i="1">
                                      <a:solidFill>
                                        <a:schemeClr val="accent1">
                                          <a:lumMod val="50000"/>
                                        </a:schemeClr>
                                      </a:solidFill>
                                      <a:latin typeface="Cambria Math" panose="02040503050406030204" pitchFamily="18" charset="0"/>
                                    </a:rPr>
                                  </m:ctrlPr>
                                </m:dPr>
                                <m:e>
                                  <m:r>
                                    <a:rPr lang="fr-BE" sz="2400" i="1">
                                      <a:solidFill>
                                        <a:schemeClr val="accent1">
                                          <a:lumMod val="50000"/>
                                        </a:schemeClr>
                                      </a:solidFill>
                                      <a:latin typeface="Cambria Math" panose="02040503050406030204" pitchFamily="18" charset="0"/>
                                    </a:rPr>
                                    <m:t>𝐺</m:t>
                                  </m:r>
                                  <m:d>
                                    <m:dPr>
                                      <m:ctrlPr>
                                        <a:rPr lang="fr-BE" sz="2400" i="1">
                                          <a:solidFill>
                                            <a:schemeClr val="accent1">
                                              <a:lumMod val="50000"/>
                                            </a:schemeClr>
                                          </a:solidFill>
                                          <a:latin typeface="Cambria Math" panose="02040503050406030204" pitchFamily="18" charset="0"/>
                                        </a:rPr>
                                      </m:ctrlPr>
                                    </m:dPr>
                                    <m:e>
                                      <m:r>
                                        <a:rPr lang="fr-BE" sz="2400" i="1">
                                          <a:solidFill>
                                            <a:schemeClr val="accent1">
                                              <a:lumMod val="50000"/>
                                            </a:schemeClr>
                                          </a:solidFill>
                                          <a:latin typeface="Cambria Math" panose="02040503050406030204" pitchFamily="18" charset="0"/>
                                        </a:rPr>
                                        <m:t>𝑧</m:t>
                                      </m:r>
                                      <m:r>
                                        <a:rPr lang="fr-BE" sz="2400" i="1">
                                          <a:solidFill>
                                            <a:schemeClr val="accent1">
                                              <a:lumMod val="50000"/>
                                            </a:schemeClr>
                                          </a:solidFill>
                                          <a:latin typeface="Cambria Math" panose="02040503050406030204" pitchFamily="18" charset="0"/>
                                        </a:rPr>
                                        <m:t>|</m:t>
                                      </m:r>
                                      <m:r>
                                        <a:rPr lang="fr-BE" sz="2400" i="1">
                                          <a:solidFill>
                                            <a:schemeClr val="accent1">
                                              <a:lumMod val="50000"/>
                                            </a:schemeClr>
                                          </a:solidFill>
                                          <a:latin typeface="Cambria Math" panose="02040503050406030204" pitchFamily="18" charset="0"/>
                                        </a:rPr>
                                        <m:t>𝑦</m:t>
                                      </m:r>
                                    </m:e>
                                  </m:d>
                                </m:e>
                              </m:d>
                              <m:r>
                                <a:rPr lang="fr-BE" sz="2400" i="1">
                                  <a:solidFill>
                                    <a:schemeClr val="accent1">
                                      <a:lumMod val="50000"/>
                                    </a:schemeClr>
                                  </a:solidFill>
                                  <a:latin typeface="Cambria Math" panose="02040503050406030204" pitchFamily="18" charset="0"/>
                                </a:rPr>
                                <m:t>)</m:t>
                              </m:r>
                            </m:e>
                          </m:d>
                        </m:e>
                      </m:func>
                    </m:oMath>
                  </m:oMathPara>
                </a14:m>
                <a:endParaRPr lang="fr-BE" sz="2400" dirty="0"/>
              </a:p>
              <a:p>
                <a:pPr marL="342900" indent="-342900" eaLnBrk="0" fontAlgn="base" hangingPunct="0">
                  <a:spcBef>
                    <a:spcPct val="0"/>
                  </a:spcBef>
                  <a:spcAft>
                    <a:spcPct val="0"/>
                  </a:spcAft>
                  <a:buFont typeface="Wingdings" panose="05000000000000000000" pitchFamily="2" charset="2"/>
                  <a:buChar char="Ø"/>
                </a:pP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a:p>
                <a:pPr marL="342900" indent="-342900" eaLnBrk="0" fontAlgn="base" hangingPunct="0">
                  <a:spcBef>
                    <a:spcPct val="0"/>
                  </a:spcBef>
                  <a:spcAft>
                    <a:spcPct val="0"/>
                  </a:spcAft>
                  <a:buFont typeface="Wingdings" panose="05000000000000000000" pitchFamily="2" charset="2"/>
                  <a:buChar char="Ø"/>
                </a:pP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p:txBody>
          </p:sp>
        </mc:Choice>
        <mc:Fallback xmlns="">
          <p:sp>
            <p:nvSpPr>
              <p:cNvPr id="27" name="Rectangle 64">
                <a:extLst>
                  <a:ext uri="{FF2B5EF4-FFF2-40B4-BE49-F238E27FC236}">
                    <a16:creationId xmlns:a16="http://schemas.microsoft.com/office/drawing/2014/main" id="{A28C567E-59BE-4C9F-8D4A-012663E22DDD}"/>
                  </a:ext>
                </a:extLst>
              </p:cNvPr>
              <p:cNvSpPr>
                <a:spLocks noRot="1" noChangeAspect="1" noMove="1" noResize="1" noEditPoints="1" noAdjustHandles="1" noChangeArrowheads="1" noChangeShapeType="1" noTextEdit="1"/>
              </p:cNvSpPr>
              <p:nvPr/>
            </p:nvSpPr>
            <p:spPr bwMode="auto">
              <a:xfrm>
                <a:off x="304800" y="1529188"/>
                <a:ext cx="11582400" cy="4570290"/>
              </a:xfrm>
              <a:prstGeom prst="rect">
                <a:avLst/>
              </a:prstGeom>
              <a:blipFill>
                <a:blip r:embed="rId3"/>
                <a:stretch>
                  <a:fillRect l="-684" t="-1067"/>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fr-BE">
                    <a:noFill/>
                  </a:rPr>
                  <a:t> </a:t>
                </a:r>
              </a:p>
            </p:txBody>
          </p:sp>
        </mc:Fallback>
      </mc:AlternateContent>
    </p:spTree>
    <p:extLst>
      <p:ext uri="{BB962C8B-B14F-4D97-AF65-F5344CB8AC3E}">
        <p14:creationId xmlns:p14="http://schemas.microsoft.com/office/powerpoint/2010/main" val="10187959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79" y="1"/>
            <a:ext cx="8976049"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L’environnement</a:t>
            </a:r>
          </a:p>
        </p:txBody>
      </p: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a:t>28-08-2019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a:xfrm>
            <a:off x="4038600" y="6356350"/>
            <a:ext cx="4114800" cy="365125"/>
          </a:xfrm>
        </p:spPr>
        <p:txBody>
          <a:bodyPr/>
          <a:lstStyle/>
          <a:p>
            <a:r>
              <a:rPr lang="fr-BE" dirty="0"/>
              <a:t>ROMBAUX Michaël - IG CHARLEROI</a:t>
            </a:r>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25</a:t>
            </a:fld>
            <a:endParaRPr lang="fr-BE" dirty="0"/>
          </a:p>
        </p:txBody>
      </p:sp>
      <p:sp>
        <p:nvSpPr>
          <p:cNvPr id="2058" name="Rectangle 55">
            <a:extLst>
              <a:ext uri="{FF2B5EF4-FFF2-40B4-BE49-F238E27FC236}">
                <a16:creationId xmlns:a16="http://schemas.microsoft.com/office/drawing/2014/main" id="{A78158CE-C9E9-4808-B773-C01D500E742C}"/>
              </a:ext>
            </a:extLst>
          </p:cNvPr>
          <p:cNvSpPr>
            <a:spLocks noChangeArrowheads="1"/>
          </p:cNvSpPr>
          <p:nvPr/>
        </p:nvSpPr>
        <p:spPr bwMode="auto">
          <a:xfrm>
            <a:off x="304800" y="18584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60" name="Rectangle 57">
            <a:extLst>
              <a:ext uri="{FF2B5EF4-FFF2-40B4-BE49-F238E27FC236}">
                <a16:creationId xmlns:a16="http://schemas.microsoft.com/office/drawing/2014/main" id="{90B5CCA3-A1A8-4B43-BEBD-E500C68F3F81}"/>
              </a:ext>
            </a:extLst>
          </p:cNvPr>
          <p:cNvSpPr>
            <a:spLocks noChangeArrowheads="1"/>
          </p:cNvSpPr>
          <p:nvPr/>
        </p:nvSpPr>
        <p:spPr bwMode="auto">
          <a:xfrm>
            <a:off x="304800" y="2315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063" name="Rectangle 62">
            <a:extLst>
              <a:ext uri="{FF2B5EF4-FFF2-40B4-BE49-F238E27FC236}">
                <a16:creationId xmlns:a16="http://schemas.microsoft.com/office/drawing/2014/main" id="{8A8127A7-2EA5-462F-BF78-FAC7186D57A2}"/>
              </a:ext>
            </a:extLst>
          </p:cNvPr>
          <p:cNvSpPr>
            <a:spLocks noChangeArrowheads="1"/>
          </p:cNvSpPr>
          <p:nvPr/>
        </p:nvSpPr>
        <p:spPr bwMode="auto">
          <a:xfrm>
            <a:off x="304800" y="23156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8" name="Rectangle 64">
            <a:extLst>
              <a:ext uri="{FF2B5EF4-FFF2-40B4-BE49-F238E27FC236}">
                <a16:creationId xmlns:a16="http://schemas.microsoft.com/office/drawing/2014/main" id="{528817BB-0D38-422E-850C-791A3269D19E}"/>
              </a:ext>
            </a:extLst>
          </p:cNvPr>
          <p:cNvSpPr>
            <a:spLocks noChangeArrowheads="1"/>
          </p:cNvSpPr>
          <p:nvPr/>
        </p:nvSpPr>
        <p:spPr bwMode="auto">
          <a:xfrm>
            <a:off x="781438" y="1510803"/>
            <a:ext cx="10629122"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lvl="0" indent="-285750" eaLnBrk="0" fontAlgn="base" hangingPunct="0">
              <a:spcBef>
                <a:spcPct val="0"/>
              </a:spcBef>
              <a:spcAft>
                <a:spcPct val="0"/>
              </a:spcAft>
              <a:buFont typeface="Wingdings" panose="05000000000000000000" pitchFamily="2" charset="2"/>
              <a:buChar char="q"/>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Le langage Python</a:t>
            </a:r>
          </a:p>
          <a:p>
            <a:pPr lvl="0" eaLnBrk="0" fontAlgn="base" hangingPunct="0">
              <a:spcBef>
                <a:spcPct val="0"/>
              </a:spcBef>
              <a:spcAft>
                <a:spcPct val="0"/>
              </a:spcAft>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marL="285750" lvl="0" indent="-285750" eaLnBrk="0" fontAlgn="base" hangingPunct="0">
              <a:spcBef>
                <a:spcPct val="0"/>
              </a:spcBef>
              <a:spcAft>
                <a:spcPct val="0"/>
              </a:spcAft>
              <a:buFont typeface="Wingdings" panose="05000000000000000000" pitchFamily="2" charset="2"/>
              <a:buChar char="q"/>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Google Colaboratory</a:t>
            </a:r>
          </a:p>
          <a:p>
            <a:pPr marL="285750" lvl="0" indent="-28575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marL="285750" lvl="0" indent="-285750" eaLnBrk="0" fontAlgn="base" hangingPunct="0">
              <a:spcBef>
                <a:spcPct val="0"/>
              </a:spcBef>
              <a:spcAft>
                <a:spcPct val="0"/>
              </a:spcAft>
              <a:buFont typeface="Wingdings" panose="05000000000000000000" pitchFamily="2" charset="2"/>
              <a:buChar char="q"/>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Google Drive</a:t>
            </a:r>
          </a:p>
          <a:p>
            <a:pPr marL="285750" lvl="0" indent="-285750" eaLnBrk="0" fontAlgn="base" hangingPunct="0">
              <a:spcBef>
                <a:spcPct val="0"/>
              </a:spcBef>
              <a:spcAft>
                <a:spcPct val="0"/>
              </a:spcAft>
              <a:buFont typeface="Wingdings" panose="05000000000000000000" pitchFamily="2" charset="2"/>
              <a:buChar char="q"/>
            </a:pPr>
            <a:endParaRPr kumimoji="0" lang="fr-BE" altLang="fr-FR" sz="2400" b="0" i="0" u="none" strike="noStrike" cap="none" normalizeH="0" baseline="0" dirty="0">
              <a:ln>
                <a:noFill/>
              </a:ln>
              <a:solidFill>
                <a:schemeClr val="accent1">
                  <a:lumMod val="50000"/>
                </a:schemeClr>
              </a:solidFill>
              <a:effectLst/>
              <a:latin typeface="Verdana" panose="020B0604030504040204" pitchFamily="34" charset="0"/>
              <a:cs typeface="Times New Roman" panose="02020603050405020304" pitchFamily="18" charset="0"/>
            </a:endParaRPr>
          </a:p>
          <a:p>
            <a:pPr marL="285750" lvl="0" indent="-285750" eaLnBrk="0" fontAlgn="base" hangingPunct="0">
              <a:spcBef>
                <a:spcPct val="0"/>
              </a:spcBef>
              <a:spcAft>
                <a:spcPct val="0"/>
              </a:spcAft>
              <a:buFont typeface="Wingdings" panose="05000000000000000000" pitchFamily="2" charset="2"/>
              <a:buChar char="q"/>
            </a:pPr>
            <a:r>
              <a:rPr kumimoji="0" lang="fr-BE" altLang="fr-FR" sz="2400" b="0" i="0" u="none" strike="noStrike" cap="none" normalizeH="0" baseline="0" dirty="0">
                <a:ln>
                  <a:noFill/>
                </a:ln>
                <a:solidFill>
                  <a:schemeClr val="accent1">
                    <a:lumMod val="50000"/>
                  </a:schemeClr>
                </a:solidFill>
                <a:effectLst/>
                <a:latin typeface="Arial" panose="020B0604020202020204" pitchFamily="34" charset="0"/>
              </a:rPr>
              <a:t> Github</a:t>
            </a:r>
          </a:p>
        </p:txBody>
      </p:sp>
    </p:spTree>
    <p:extLst>
      <p:ext uri="{BB962C8B-B14F-4D97-AF65-F5344CB8AC3E}">
        <p14:creationId xmlns:p14="http://schemas.microsoft.com/office/powerpoint/2010/main" val="8355424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79" y="1"/>
            <a:ext cx="8976049"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L’environnement</a:t>
            </a:r>
          </a:p>
        </p:txBody>
      </p: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a:t>28-08-2019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a:xfrm>
            <a:off x="4038600" y="6356350"/>
            <a:ext cx="4114800" cy="365125"/>
          </a:xfrm>
        </p:spPr>
        <p:txBody>
          <a:bodyPr/>
          <a:lstStyle/>
          <a:p>
            <a:r>
              <a:rPr lang="fr-BE" dirty="0"/>
              <a:t>ROMBAUX Michaël - IG CHARLEROI</a:t>
            </a:r>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26</a:t>
            </a:fld>
            <a:endParaRPr lang="fr-BE" dirty="0"/>
          </a:p>
        </p:txBody>
      </p:sp>
      <p:sp>
        <p:nvSpPr>
          <p:cNvPr id="2058" name="Rectangle 55">
            <a:extLst>
              <a:ext uri="{FF2B5EF4-FFF2-40B4-BE49-F238E27FC236}">
                <a16:creationId xmlns:a16="http://schemas.microsoft.com/office/drawing/2014/main" id="{A78158CE-C9E9-4808-B773-C01D500E742C}"/>
              </a:ext>
            </a:extLst>
          </p:cNvPr>
          <p:cNvSpPr>
            <a:spLocks noChangeArrowheads="1"/>
          </p:cNvSpPr>
          <p:nvPr/>
        </p:nvSpPr>
        <p:spPr bwMode="auto">
          <a:xfrm>
            <a:off x="304800" y="18584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60" name="Rectangle 57">
            <a:extLst>
              <a:ext uri="{FF2B5EF4-FFF2-40B4-BE49-F238E27FC236}">
                <a16:creationId xmlns:a16="http://schemas.microsoft.com/office/drawing/2014/main" id="{90B5CCA3-A1A8-4B43-BEBD-E500C68F3F81}"/>
              </a:ext>
            </a:extLst>
          </p:cNvPr>
          <p:cNvSpPr>
            <a:spLocks noChangeArrowheads="1"/>
          </p:cNvSpPr>
          <p:nvPr/>
        </p:nvSpPr>
        <p:spPr bwMode="auto">
          <a:xfrm>
            <a:off x="304800" y="2315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063" name="Rectangle 62">
            <a:extLst>
              <a:ext uri="{FF2B5EF4-FFF2-40B4-BE49-F238E27FC236}">
                <a16:creationId xmlns:a16="http://schemas.microsoft.com/office/drawing/2014/main" id="{8A8127A7-2EA5-462F-BF78-FAC7186D57A2}"/>
              </a:ext>
            </a:extLst>
          </p:cNvPr>
          <p:cNvSpPr>
            <a:spLocks noChangeArrowheads="1"/>
          </p:cNvSpPr>
          <p:nvPr/>
        </p:nvSpPr>
        <p:spPr bwMode="auto">
          <a:xfrm>
            <a:off x="304800" y="2376366"/>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8" name="Rectangle 64">
            <a:extLst>
              <a:ext uri="{FF2B5EF4-FFF2-40B4-BE49-F238E27FC236}">
                <a16:creationId xmlns:a16="http://schemas.microsoft.com/office/drawing/2014/main" id="{528817BB-0D38-422E-850C-791A3269D19E}"/>
              </a:ext>
            </a:extLst>
          </p:cNvPr>
          <p:cNvSpPr>
            <a:spLocks noChangeArrowheads="1"/>
          </p:cNvSpPr>
          <p:nvPr/>
        </p:nvSpPr>
        <p:spPr bwMode="auto">
          <a:xfrm>
            <a:off x="407625" y="1510803"/>
            <a:ext cx="11644828" cy="41549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285750" lvl="0" indent="-285750" eaLnBrk="0" fontAlgn="base" hangingPunct="0">
              <a:spcBef>
                <a:spcPct val="0"/>
              </a:spcBef>
              <a:spcAft>
                <a:spcPct val="0"/>
              </a:spcAft>
              <a:buFont typeface="Wingdings" panose="05000000000000000000" pitchFamily="2" charset="2"/>
              <a:buChar char="q"/>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Le langage Python</a:t>
            </a:r>
          </a:p>
          <a:p>
            <a:pPr lvl="0" eaLnBrk="0" fontAlgn="base" hangingPunct="0">
              <a:spcBef>
                <a:spcPct val="0"/>
              </a:spcBef>
              <a:spcAft>
                <a:spcPct val="0"/>
              </a:spcAft>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marL="342900" lvl="0" indent="-342900" eaLnBrk="0" fontAlgn="base" hangingPunct="0">
              <a:spcBef>
                <a:spcPct val="0"/>
              </a:spcBef>
              <a:spcAft>
                <a:spcPct val="0"/>
              </a:spcAft>
              <a:buFontTx/>
              <a:buChar char="-"/>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Langage Orienté objet</a:t>
            </a:r>
          </a:p>
          <a:p>
            <a:pPr marL="342900" lvl="0" indent="-342900" eaLnBrk="0" fontAlgn="base" hangingPunct="0">
              <a:spcBef>
                <a:spcPct val="0"/>
              </a:spcBef>
              <a:spcAft>
                <a:spcPct val="0"/>
              </a:spcAft>
              <a:buFontTx/>
              <a:buChar char="-"/>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marL="342900" lvl="0" indent="-342900" eaLnBrk="0" fontAlgn="base" hangingPunct="0">
              <a:spcBef>
                <a:spcPct val="0"/>
              </a:spcBef>
              <a:spcAft>
                <a:spcPct val="0"/>
              </a:spcAft>
              <a:buFontTx/>
              <a:buChar char="-"/>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Interprété =&gt; plus facile en développement</a:t>
            </a:r>
          </a:p>
          <a:p>
            <a:pPr marL="342900" lvl="0" indent="-342900" eaLnBrk="0" fontAlgn="base" hangingPunct="0">
              <a:spcBef>
                <a:spcPct val="0"/>
              </a:spcBef>
              <a:spcAft>
                <a:spcPct val="0"/>
              </a:spcAft>
              <a:buFontTx/>
              <a:buChar char="-"/>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marL="342900" lvl="0" indent="-342900" eaLnBrk="0" fontAlgn="base" hangingPunct="0">
              <a:spcBef>
                <a:spcPct val="0"/>
              </a:spcBef>
              <a:spcAft>
                <a:spcPct val="0"/>
              </a:spcAft>
              <a:buFontTx/>
              <a:buChar char="-"/>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Bibliothèque nombreux : </a:t>
            </a:r>
            <a:r>
              <a:rPr lang="fr-BE" altLang="fr-FR" sz="2400" dirty="0" err="1">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Torch</a:t>
            </a: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a:t>
            </a:r>
            <a:r>
              <a:rPr lang="fr-BE" altLang="fr-FR" sz="2400" dirty="0" err="1">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Numpy</a:t>
            </a: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csv, </a:t>
            </a:r>
            <a:r>
              <a:rPr lang="fr-BE" altLang="fr-FR" sz="2400" dirty="0" err="1">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Dataloader</a:t>
            </a: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os, </a:t>
            </a:r>
            <a:r>
              <a:rPr lang="fr-BE" altLang="fr-FR" sz="2400" dirty="0" err="1">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sys</a:t>
            </a: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etc…</a:t>
            </a:r>
          </a:p>
          <a:p>
            <a:pPr marL="342900" lvl="0" indent="-342900" eaLnBrk="0" fontAlgn="base" hangingPunct="0">
              <a:spcBef>
                <a:spcPct val="0"/>
              </a:spcBef>
              <a:spcAft>
                <a:spcPct val="0"/>
              </a:spcAft>
              <a:buFontTx/>
              <a:buChar char="-"/>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marL="342900" lvl="0" indent="-342900" eaLnBrk="0" fontAlgn="base" hangingPunct="0">
              <a:spcBef>
                <a:spcPct val="0"/>
              </a:spcBef>
              <a:spcAft>
                <a:spcPct val="0"/>
              </a:spcAft>
              <a:buFontTx/>
              <a:buChar char="-"/>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Assez facile à prendre en main</a:t>
            </a:r>
          </a:p>
          <a:p>
            <a:pPr marL="342900" lvl="0" indent="-342900" eaLnBrk="0" fontAlgn="base" hangingPunct="0">
              <a:spcBef>
                <a:spcPct val="0"/>
              </a:spcBef>
              <a:spcAft>
                <a:spcPct val="0"/>
              </a:spcAft>
              <a:buFontTx/>
              <a:buChar char="-"/>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marL="342900" lvl="0" indent="-342900" eaLnBrk="0" fontAlgn="base" hangingPunct="0">
              <a:spcBef>
                <a:spcPct val="0"/>
              </a:spcBef>
              <a:spcAft>
                <a:spcPct val="0"/>
              </a:spcAft>
              <a:buFontTx/>
              <a:buChar char="-"/>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Grande communauté</a:t>
            </a: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p:txBody>
      </p:sp>
    </p:spTree>
    <p:extLst>
      <p:ext uri="{BB962C8B-B14F-4D97-AF65-F5344CB8AC3E}">
        <p14:creationId xmlns:p14="http://schemas.microsoft.com/office/powerpoint/2010/main" val="37211939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79" y="1"/>
            <a:ext cx="8976049"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L’environnement</a:t>
            </a:r>
          </a:p>
        </p:txBody>
      </p: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a:t>28-08-2019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a:xfrm>
            <a:off x="4038600" y="6356350"/>
            <a:ext cx="4114800" cy="365125"/>
          </a:xfrm>
        </p:spPr>
        <p:txBody>
          <a:bodyPr/>
          <a:lstStyle/>
          <a:p>
            <a:r>
              <a:rPr lang="fr-BE" dirty="0"/>
              <a:t>ROMBAUX Michaël - IG CHARLEROI</a:t>
            </a:r>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27</a:t>
            </a:fld>
            <a:endParaRPr lang="fr-BE" dirty="0"/>
          </a:p>
        </p:txBody>
      </p:sp>
      <p:sp>
        <p:nvSpPr>
          <p:cNvPr id="2058" name="Rectangle 55">
            <a:extLst>
              <a:ext uri="{FF2B5EF4-FFF2-40B4-BE49-F238E27FC236}">
                <a16:creationId xmlns:a16="http://schemas.microsoft.com/office/drawing/2014/main" id="{A78158CE-C9E9-4808-B773-C01D500E742C}"/>
              </a:ext>
            </a:extLst>
          </p:cNvPr>
          <p:cNvSpPr>
            <a:spLocks noChangeArrowheads="1"/>
          </p:cNvSpPr>
          <p:nvPr/>
        </p:nvSpPr>
        <p:spPr bwMode="auto">
          <a:xfrm>
            <a:off x="304800" y="18584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60" name="Rectangle 57">
            <a:extLst>
              <a:ext uri="{FF2B5EF4-FFF2-40B4-BE49-F238E27FC236}">
                <a16:creationId xmlns:a16="http://schemas.microsoft.com/office/drawing/2014/main" id="{90B5CCA3-A1A8-4B43-BEBD-E500C68F3F81}"/>
              </a:ext>
            </a:extLst>
          </p:cNvPr>
          <p:cNvSpPr>
            <a:spLocks noChangeArrowheads="1"/>
          </p:cNvSpPr>
          <p:nvPr/>
        </p:nvSpPr>
        <p:spPr bwMode="auto">
          <a:xfrm>
            <a:off x="304800" y="2315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063" name="Rectangle 62">
            <a:extLst>
              <a:ext uri="{FF2B5EF4-FFF2-40B4-BE49-F238E27FC236}">
                <a16:creationId xmlns:a16="http://schemas.microsoft.com/office/drawing/2014/main" id="{8A8127A7-2EA5-462F-BF78-FAC7186D57A2}"/>
              </a:ext>
            </a:extLst>
          </p:cNvPr>
          <p:cNvSpPr>
            <a:spLocks noChangeArrowheads="1"/>
          </p:cNvSpPr>
          <p:nvPr/>
        </p:nvSpPr>
        <p:spPr bwMode="auto">
          <a:xfrm>
            <a:off x="304800" y="23156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8" name="Rectangle 64">
            <a:extLst>
              <a:ext uri="{FF2B5EF4-FFF2-40B4-BE49-F238E27FC236}">
                <a16:creationId xmlns:a16="http://schemas.microsoft.com/office/drawing/2014/main" id="{528817BB-0D38-422E-850C-791A3269D19E}"/>
              </a:ext>
            </a:extLst>
          </p:cNvPr>
          <p:cNvSpPr>
            <a:spLocks noChangeArrowheads="1"/>
          </p:cNvSpPr>
          <p:nvPr/>
        </p:nvSpPr>
        <p:spPr bwMode="auto">
          <a:xfrm>
            <a:off x="781438" y="1510803"/>
            <a:ext cx="10629122" cy="378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285750" lvl="0" indent="-285750" eaLnBrk="0" fontAlgn="base" hangingPunct="0">
              <a:spcBef>
                <a:spcPct val="0"/>
              </a:spcBef>
              <a:spcAft>
                <a:spcPct val="0"/>
              </a:spcAft>
              <a:buFont typeface="Wingdings" panose="05000000000000000000" pitchFamily="2" charset="2"/>
              <a:buChar char="q"/>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Google Colaboratory</a:t>
            </a:r>
          </a:p>
          <a:p>
            <a:pPr marL="285750" lvl="0" indent="-28575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marL="342900" lvl="0" indent="-342900" eaLnBrk="0" fontAlgn="base" hangingPunct="0">
              <a:spcBef>
                <a:spcPct val="0"/>
              </a:spcBef>
              <a:spcAft>
                <a:spcPct val="0"/>
              </a:spcAft>
              <a:buFontTx/>
              <a:buChar char="-"/>
            </a:pPr>
            <a:r>
              <a:rPr kumimoji="0" lang="fr-BE" altLang="fr-FR" sz="2400" b="0" i="0" u="none" strike="noStrike" cap="none" normalizeH="0" baseline="0" dirty="0">
                <a:ln>
                  <a:noFill/>
                </a:ln>
                <a:solidFill>
                  <a:schemeClr val="accent1">
                    <a:lumMod val="50000"/>
                  </a:schemeClr>
                </a:solidFill>
                <a:effectLst/>
                <a:latin typeface="Verdana" panose="020B0604030504040204" pitchFamily="34" charset="0"/>
                <a:cs typeface="Times New Roman" panose="02020603050405020304" pitchFamily="18" charset="0"/>
              </a:rPr>
              <a:t>Gratuite</a:t>
            </a:r>
          </a:p>
          <a:p>
            <a:pPr marL="342900" lvl="0" indent="-342900" eaLnBrk="0" fontAlgn="base" hangingPunct="0">
              <a:spcBef>
                <a:spcPct val="0"/>
              </a:spcBef>
              <a:spcAft>
                <a:spcPct val="0"/>
              </a:spcAft>
              <a:buFontTx/>
              <a:buChar char="-"/>
            </a:pPr>
            <a:endParaRPr lang="fr-BE" altLang="fr-FR" sz="2400" dirty="0">
              <a:solidFill>
                <a:schemeClr val="accent1">
                  <a:lumMod val="50000"/>
                </a:schemeClr>
              </a:solidFill>
              <a:latin typeface="Verdana" panose="020B0604030504040204" pitchFamily="34" charset="0"/>
              <a:cs typeface="Times New Roman" panose="02020603050405020304" pitchFamily="18" charset="0"/>
            </a:endParaRPr>
          </a:p>
          <a:p>
            <a:pPr marL="342900" lvl="0" indent="-342900" eaLnBrk="0" fontAlgn="base" hangingPunct="0">
              <a:spcBef>
                <a:spcPct val="0"/>
              </a:spcBef>
              <a:spcAft>
                <a:spcPct val="0"/>
              </a:spcAft>
              <a:buFontTx/>
              <a:buChar char="-"/>
            </a:pPr>
            <a:r>
              <a:rPr kumimoji="0" lang="fr-BE" altLang="fr-FR" sz="2400" b="0" i="0" u="none" strike="noStrike" cap="none" normalizeH="0" baseline="0" dirty="0">
                <a:ln>
                  <a:noFill/>
                </a:ln>
                <a:solidFill>
                  <a:schemeClr val="accent1">
                    <a:lumMod val="50000"/>
                  </a:schemeClr>
                </a:solidFill>
                <a:effectLst/>
                <a:latin typeface="Verdana" panose="020B0604030504040204" pitchFamily="34" charset="0"/>
                <a:cs typeface="Times New Roman" panose="02020603050405020304" pitchFamily="18" charset="0"/>
              </a:rPr>
              <a:t>Possibilité de travailler avec le GPU (</a:t>
            </a:r>
            <a:r>
              <a:rPr kumimoji="0" lang="fr-BE" altLang="fr-FR" sz="2400" b="0" i="0" u="none" strike="noStrike" cap="none" normalizeH="0" baseline="0" dirty="0" err="1">
                <a:ln>
                  <a:noFill/>
                </a:ln>
                <a:solidFill>
                  <a:schemeClr val="accent1">
                    <a:lumMod val="50000"/>
                  </a:schemeClr>
                </a:solidFill>
                <a:effectLst/>
                <a:latin typeface="Verdana" panose="020B0604030504040204" pitchFamily="34" charset="0"/>
                <a:cs typeface="Times New Roman" panose="02020603050405020304" pitchFamily="18" charset="0"/>
              </a:rPr>
              <a:t>Cuda</a:t>
            </a:r>
            <a:r>
              <a:rPr kumimoji="0" lang="fr-BE" altLang="fr-FR" sz="2400" b="0" i="0" u="none" strike="noStrike" cap="none" normalizeH="0" baseline="0" dirty="0">
                <a:ln>
                  <a:noFill/>
                </a:ln>
                <a:solidFill>
                  <a:schemeClr val="accent1">
                    <a:lumMod val="50000"/>
                  </a:schemeClr>
                </a:solidFill>
                <a:effectLst/>
                <a:latin typeface="Verdana" panose="020B0604030504040204" pitchFamily="34" charset="0"/>
                <a:cs typeface="Times New Roman" panose="02020603050405020304" pitchFamily="18" charset="0"/>
              </a:rPr>
              <a:t>)</a:t>
            </a:r>
          </a:p>
          <a:p>
            <a:pPr marL="342900" lvl="0" indent="-342900" eaLnBrk="0" fontAlgn="base" hangingPunct="0">
              <a:spcBef>
                <a:spcPct val="0"/>
              </a:spcBef>
              <a:spcAft>
                <a:spcPct val="0"/>
              </a:spcAft>
              <a:buFontTx/>
              <a:buChar char="-"/>
            </a:pPr>
            <a:endParaRPr lang="fr-BE" altLang="fr-FR" sz="2400" dirty="0">
              <a:solidFill>
                <a:schemeClr val="accent1">
                  <a:lumMod val="50000"/>
                </a:schemeClr>
              </a:solidFill>
              <a:latin typeface="Verdana" panose="020B0604030504040204" pitchFamily="34" charset="0"/>
              <a:cs typeface="Times New Roman" panose="02020603050405020304" pitchFamily="18" charset="0"/>
            </a:endParaRPr>
          </a:p>
          <a:p>
            <a:pPr marL="342900" lvl="0" indent="-342900" eaLnBrk="0" fontAlgn="base" hangingPunct="0">
              <a:spcBef>
                <a:spcPct val="0"/>
              </a:spcBef>
              <a:spcAft>
                <a:spcPct val="0"/>
              </a:spcAft>
              <a:buFontTx/>
              <a:buChar char="-"/>
            </a:pPr>
            <a:r>
              <a:rPr kumimoji="0" lang="fr-BE" altLang="fr-FR" sz="2400" b="0" i="0" u="none" strike="noStrike" cap="none" normalizeH="0" baseline="0" dirty="0">
                <a:ln>
                  <a:noFill/>
                </a:ln>
                <a:solidFill>
                  <a:schemeClr val="accent1">
                    <a:lumMod val="50000"/>
                  </a:schemeClr>
                </a:solidFill>
                <a:effectLst/>
                <a:latin typeface="Verdana" panose="020B0604030504040204" pitchFamily="34" charset="0"/>
                <a:cs typeface="Times New Roman" panose="02020603050405020304" pitchFamily="18" charset="0"/>
              </a:rPr>
              <a:t>Mise à disposition d’un GPU K80 vs GPU PC </a:t>
            </a:r>
          </a:p>
          <a:p>
            <a:pPr marL="342900" lvl="0" indent="-342900" eaLnBrk="0" fontAlgn="base" hangingPunct="0">
              <a:spcBef>
                <a:spcPct val="0"/>
              </a:spcBef>
              <a:spcAft>
                <a:spcPct val="0"/>
              </a:spcAft>
              <a:buFontTx/>
              <a:buChar char="-"/>
            </a:pPr>
            <a:endParaRPr lang="fr-BE" altLang="fr-FR" sz="2400" dirty="0">
              <a:solidFill>
                <a:schemeClr val="accent1">
                  <a:lumMod val="50000"/>
                </a:schemeClr>
              </a:solidFill>
              <a:latin typeface="Verdana" panose="020B0604030504040204" pitchFamily="34" charset="0"/>
              <a:cs typeface="Times New Roman" panose="02020603050405020304" pitchFamily="18" charset="0"/>
            </a:endParaRPr>
          </a:p>
          <a:p>
            <a:pPr marL="342900" indent="-342900" eaLnBrk="0" fontAlgn="base" hangingPunct="0">
              <a:spcBef>
                <a:spcPct val="0"/>
              </a:spcBef>
              <a:spcAft>
                <a:spcPct val="0"/>
              </a:spcAft>
              <a:buFontTx/>
              <a:buChar char="-"/>
            </a:pPr>
            <a:r>
              <a:rPr lang="fr-BE" altLang="fr-FR" sz="2400" dirty="0">
                <a:solidFill>
                  <a:schemeClr val="accent1">
                    <a:lumMod val="50000"/>
                  </a:schemeClr>
                </a:solidFill>
                <a:latin typeface="Verdana" panose="020B0604030504040204" pitchFamily="34" charset="0"/>
                <a:cs typeface="Times New Roman" panose="02020603050405020304" pitchFamily="18" charset="0"/>
              </a:rPr>
              <a:t>Interprète Python et Linux</a:t>
            </a:r>
          </a:p>
          <a:p>
            <a:pPr marL="342900" lvl="0" indent="-342900" eaLnBrk="0" fontAlgn="base" hangingPunct="0">
              <a:spcBef>
                <a:spcPct val="0"/>
              </a:spcBef>
              <a:spcAft>
                <a:spcPct val="0"/>
              </a:spcAft>
              <a:buFontTx/>
              <a:buChar char="-"/>
            </a:pP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p:txBody>
      </p:sp>
    </p:spTree>
    <p:extLst>
      <p:ext uri="{BB962C8B-B14F-4D97-AF65-F5344CB8AC3E}">
        <p14:creationId xmlns:p14="http://schemas.microsoft.com/office/powerpoint/2010/main" val="37497814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79" y="1"/>
            <a:ext cx="8976049"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L’environnement</a:t>
            </a:r>
          </a:p>
        </p:txBody>
      </p: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a:t>28-08-2019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a:xfrm>
            <a:off x="4038600" y="6356350"/>
            <a:ext cx="4114800" cy="365125"/>
          </a:xfrm>
        </p:spPr>
        <p:txBody>
          <a:bodyPr/>
          <a:lstStyle/>
          <a:p>
            <a:r>
              <a:rPr lang="fr-BE" dirty="0"/>
              <a:t>ROMBAUX Michaël - IG CHARLEROI</a:t>
            </a:r>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28</a:t>
            </a:fld>
            <a:endParaRPr lang="fr-BE" dirty="0"/>
          </a:p>
        </p:txBody>
      </p:sp>
      <p:sp>
        <p:nvSpPr>
          <p:cNvPr id="2058" name="Rectangle 55">
            <a:extLst>
              <a:ext uri="{FF2B5EF4-FFF2-40B4-BE49-F238E27FC236}">
                <a16:creationId xmlns:a16="http://schemas.microsoft.com/office/drawing/2014/main" id="{A78158CE-C9E9-4808-B773-C01D500E742C}"/>
              </a:ext>
            </a:extLst>
          </p:cNvPr>
          <p:cNvSpPr>
            <a:spLocks noChangeArrowheads="1"/>
          </p:cNvSpPr>
          <p:nvPr/>
        </p:nvSpPr>
        <p:spPr bwMode="auto">
          <a:xfrm>
            <a:off x="304800" y="18584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60" name="Rectangle 57">
            <a:extLst>
              <a:ext uri="{FF2B5EF4-FFF2-40B4-BE49-F238E27FC236}">
                <a16:creationId xmlns:a16="http://schemas.microsoft.com/office/drawing/2014/main" id="{90B5CCA3-A1A8-4B43-BEBD-E500C68F3F81}"/>
              </a:ext>
            </a:extLst>
          </p:cNvPr>
          <p:cNvSpPr>
            <a:spLocks noChangeArrowheads="1"/>
          </p:cNvSpPr>
          <p:nvPr/>
        </p:nvSpPr>
        <p:spPr bwMode="auto">
          <a:xfrm>
            <a:off x="304800" y="2315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063" name="Rectangle 62">
            <a:extLst>
              <a:ext uri="{FF2B5EF4-FFF2-40B4-BE49-F238E27FC236}">
                <a16:creationId xmlns:a16="http://schemas.microsoft.com/office/drawing/2014/main" id="{8A8127A7-2EA5-462F-BF78-FAC7186D57A2}"/>
              </a:ext>
            </a:extLst>
          </p:cNvPr>
          <p:cNvSpPr>
            <a:spLocks noChangeArrowheads="1"/>
          </p:cNvSpPr>
          <p:nvPr/>
        </p:nvSpPr>
        <p:spPr bwMode="auto">
          <a:xfrm>
            <a:off x="304800" y="23156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8" name="Rectangle 64">
            <a:extLst>
              <a:ext uri="{FF2B5EF4-FFF2-40B4-BE49-F238E27FC236}">
                <a16:creationId xmlns:a16="http://schemas.microsoft.com/office/drawing/2014/main" id="{528817BB-0D38-422E-850C-791A3269D19E}"/>
              </a:ext>
            </a:extLst>
          </p:cNvPr>
          <p:cNvSpPr>
            <a:spLocks noChangeArrowheads="1"/>
          </p:cNvSpPr>
          <p:nvPr/>
        </p:nvSpPr>
        <p:spPr bwMode="auto">
          <a:xfrm>
            <a:off x="781438" y="1510803"/>
            <a:ext cx="10629122" cy="5262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285750" lvl="0" indent="-285750" eaLnBrk="0" fontAlgn="base" hangingPunct="0">
              <a:spcBef>
                <a:spcPct val="0"/>
              </a:spcBef>
              <a:spcAft>
                <a:spcPct val="0"/>
              </a:spcAft>
              <a:buFont typeface="Wingdings" panose="05000000000000000000" pitchFamily="2" charset="2"/>
              <a:buChar char="q"/>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Google Drive</a:t>
            </a:r>
          </a:p>
          <a:p>
            <a:pPr marL="285750" lvl="0" indent="-285750" eaLnBrk="0" fontAlgn="base" hangingPunct="0">
              <a:spcBef>
                <a:spcPct val="0"/>
              </a:spcBef>
              <a:spcAft>
                <a:spcPct val="0"/>
              </a:spcAft>
              <a:buFont typeface="Wingdings" panose="05000000000000000000" pitchFamily="2" charset="2"/>
              <a:buChar char="q"/>
            </a:pPr>
            <a:endParaRPr kumimoji="0" lang="fr-BE" altLang="fr-FR" sz="2400" b="0" i="0" u="none" strike="noStrike" cap="none" normalizeH="0" baseline="0" dirty="0">
              <a:ln>
                <a:noFill/>
              </a:ln>
              <a:solidFill>
                <a:schemeClr val="accent1">
                  <a:lumMod val="50000"/>
                </a:schemeClr>
              </a:solidFill>
              <a:effectLst/>
              <a:latin typeface="Verdana" panose="020B0604030504040204" pitchFamily="34" charset="0"/>
              <a:cs typeface="Times New Roman" panose="02020603050405020304" pitchFamily="18" charset="0"/>
            </a:endParaRPr>
          </a:p>
          <a:p>
            <a:pPr marL="342900" lvl="0" indent="-342900" eaLnBrk="0" fontAlgn="base" hangingPunct="0">
              <a:spcBef>
                <a:spcPct val="0"/>
              </a:spcBef>
              <a:spcAft>
                <a:spcPct val="0"/>
              </a:spcAft>
              <a:buFontTx/>
              <a:buChar char="-"/>
            </a:pPr>
            <a:r>
              <a:rPr kumimoji="0" lang="fr-BE" altLang="fr-FR" sz="2400" b="0" i="0" u="none" strike="noStrike" cap="none" normalizeH="0" baseline="0" dirty="0">
                <a:ln>
                  <a:noFill/>
                </a:ln>
                <a:solidFill>
                  <a:schemeClr val="accent1">
                    <a:lumMod val="50000"/>
                  </a:schemeClr>
                </a:solidFill>
                <a:effectLst/>
                <a:latin typeface="Arial" panose="020B0604020202020204" pitchFamily="34" charset="0"/>
              </a:rPr>
              <a:t>Gros volume de données (111Mb pour certains modèles)</a:t>
            </a:r>
          </a:p>
          <a:p>
            <a:pPr marL="342900" lvl="0" indent="-342900" eaLnBrk="0" fontAlgn="base" hangingPunct="0">
              <a:spcBef>
                <a:spcPct val="0"/>
              </a:spcBef>
              <a:spcAft>
                <a:spcPct val="0"/>
              </a:spcAft>
              <a:buFontTx/>
              <a:buChar char="-"/>
            </a:pPr>
            <a:endParaRPr lang="fr-BE" altLang="fr-FR" sz="2400" dirty="0">
              <a:solidFill>
                <a:schemeClr val="accent1">
                  <a:lumMod val="50000"/>
                </a:schemeClr>
              </a:solidFill>
              <a:latin typeface="Arial" panose="020B0604020202020204" pitchFamily="34" charset="0"/>
            </a:endParaRPr>
          </a:p>
          <a:p>
            <a:pPr marL="342900" lvl="0" indent="-342900" eaLnBrk="0" fontAlgn="base" hangingPunct="0">
              <a:spcBef>
                <a:spcPct val="0"/>
              </a:spcBef>
              <a:spcAft>
                <a:spcPct val="0"/>
              </a:spcAft>
              <a:buFontTx/>
              <a:buChar char="-"/>
            </a:pPr>
            <a:r>
              <a:rPr lang="fr-BE" altLang="fr-FR" sz="2400" dirty="0">
                <a:solidFill>
                  <a:schemeClr val="accent1">
                    <a:lumMod val="50000"/>
                  </a:schemeClr>
                </a:solidFill>
                <a:latin typeface="Arial" panose="020B0604020202020204" pitchFamily="34" charset="0"/>
              </a:rPr>
              <a:t>Faciliter de montage du drive sous Google </a:t>
            </a:r>
            <a:r>
              <a:rPr lang="fr-BE" altLang="fr-FR" sz="2400" dirty="0" err="1">
                <a:solidFill>
                  <a:schemeClr val="accent1">
                    <a:lumMod val="50000"/>
                  </a:schemeClr>
                </a:solidFill>
                <a:latin typeface="Arial" panose="020B0604020202020204" pitchFamily="34" charset="0"/>
              </a:rPr>
              <a:t>Colab</a:t>
            </a: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a:p>
            <a:pPr marL="285750" lvl="0" indent="-28575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Verdana" panose="020B0604030504040204" pitchFamily="34" charset="0"/>
              <a:cs typeface="Times New Roman" panose="02020603050405020304" pitchFamily="18" charset="0"/>
            </a:endParaRPr>
          </a:p>
          <a:p>
            <a:pPr marL="285750" lvl="0" indent="-285750" eaLnBrk="0" fontAlgn="base" hangingPunct="0">
              <a:spcBef>
                <a:spcPct val="0"/>
              </a:spcBef>
              <a:spcAft>
                <a:spcPct val="0"/>
              </a:spcAft>
              <a:buFont typeface="Wingdings" panose="05000000000000000000" pitchFamily="2" charset="2"/>
              <a:buChar char="q"/>
            </a:pPr>
            <a:r>
              <a:rPr lang="fr-BE" altLang="fr-FR" sz="2400" dirty="0">
                <a:solidFill>
                  <a:schemeClr val="accent1">
                    <a:lumMod val="50000"/>
                  </a:schemeClr>
                </a:solidFill>
                <a:latin typeface="Arial" panose="020B0604020202020204" pitchFamily="34" charset="0"/>
              </a:rPr>
              <a:t> Github</a:t>
            </a:r>
          </a:p>
          <a:p>
            <a:pPr marL="285750" lvl="0" indent="-28575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Arial" panose="020B0604020202020204" pitchFamily="34" charset="0"/>
            </a:endParaRPr>
          </a:p>
          <a:p>
            <a:pPr marL="342900" lvl="0" indent="-342900" eaLnBrk="0" fontAlgn="base" hangingPunct="0">
              <a:spcBef>
                <a:spcPct val="0"/>
              </a:spcBef>
              <a:spcAft>
                <a:spcPct val="0"/>
              </a:spcAft>
              <a:buFontTx/>
              <a:buChar char="-"/>
            </a:pPr>
            <a:r>
              <a:rPr lang="fr-BE" altLang="fr-FR" sz="2400" dirty="0">
                <a:solidFill>
                  <a:schemeClr val="accent1">
                    <a:lumMod val="50000"/>
                  </a:schemeClr>
                </a:solidFill>
                <a:latin typeface="Arial" panose="020B0604020202020204" pitchFamily="34" charset="0"/>
              </a:rPr>
              <a:t>Plateforme d’hébergement</a:t>
            </a:r>
          </a:p>
          <a:p>
            <a:pPr marL="342900" lvl="0" indent="-342900" eaLnBrk="0" fontAlgn="base" hangingPunct="0">
              <a:spcBef>
                <a:spcPct val="0"/>
              </a:spcBef>
              <a:spcAft>
                <a:spcPct val="0"/>
              </a:spcAft>
              <a:buFontTx/>
              <a:buChar char="-"/>
            </a:pPr>
            <a:endParaRPr lang="fr-BE" altLang="fr-FR" sz="2400" dirty="0">
              <a:solidFill>
                <a:schemeClr val="accent1">
                  <a:lumMod val="50000"/>
                </a:schemeClr>
              </a:solidFill>
              <a:latin typeface="Arial" panose="020B0604020202020204" pitchFamily="34" charset="0"/>
            </a:endParaRPr>
          </a:p>
          <a:p>
            <a:pPr marL="342900" lvl="0" indent="-342900" eaLnBrk="0" fontAlgn="base" hangingPunct="0">
              <a:spcBef>
                <a:spcPct val="0"/>
              </a:spcBef>
              <a:spcAft>
                <a:spcPct val="0"/>
              </a:spcAft>
              <a:buFontTx/>
              <a:buChar char="-"/>
            </a:pPr>
            <a:r>
              <a:rPr lang="fr-BE" altLang="fr-FR" sz="2400" dirty="0">
                <a:solidFill>
                  <a:schemeClr val="accent1">
                    <a:lumMod val="50000"/>
                  </a:schemeClr>
                </a:solidFill>
                <a:latin typeface="Arial" panose="020B0604020202020204" pitchFamily="34" charset="0"/>
              </a:rPr>
              <a:t>Principe de versioning</a:t>
            </a:r>
          </a:p>
          <a:p>
            <a:pPr marL="285750" lvl="0" indent="-28575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Arial" panose="020B0604020202020204" pitchFamily="34" charset="0"/>
            </a:endParaRPr>
          </a:p>
          <a:p>
            <a:pPr marL="285750" lvl="0" indent="-28575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Arial" panose="020B0604020202020204" pitchFamily="34" charset="0"/>
            </a:endParaRPr>
          </a:p>
          <a:p>
            <a:pPr marL="342900" lvl="0" indent="-342900" eaLnBrk="0" fontAlgn="base" hangingPunct="0">
              <a:spcBef>
                <a:spcPct val="0"/>
              </a:spcBef>
              <a:spcAft>
                <a:spcPct val="0"/>
              </a:spcAft>
              <a:buFontTx/>
              <a:buChar char="-"/>
            </a:pP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p:txBody>
      </p:sp>
    </p:spTree>
    <p:extLst>
      <p:ext uri="{BB962C8B-B14F-4D97-AF65-F5344CB8AC3E}">
        <p14:creationId xmlns:p14="http://schemas.microsoft.com/office/powerpoint/2010/main" val="18819550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79" y="1"/>
            <a:ext cx="8976049"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Les résultats</a:t>
            </a:r>
          </a:p>
        </p:txBody>
      </p: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a:t>28-08-2019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a:xfrm>
            <a:off x="4038600" y="6356350"/>
            <a:ext cx="4114800" cy="365125"/>
          </a:xfrm>
        </p:spPr>
        <p:txBody>
          <a:bodyPr/>
          <a:lstStyle/>
          <a:p>
            <a:r>
              <a:rPr lang="fr-BE" dirty="0"/>
              <a:t>ROMBAUX Michaël - IG CHARLEROI</a:t>
            </a:r>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29</a:t>
            </a:fld>
            <a:endParaRPr lang="fr-BE" dirty="0"/>
          </a:p>
        </p:txBody>
      </p:sp>
      <p:sp>
        <p:nvSpPr>
          <p:cNvPr id="2058" name="Rectangle 55">
            <a:extLst>
              <a:ext uri="{FF2B5EF4-FFF2-40B4-BE49-F238E27FC236}">
                <a16:creationId xmlns:a16="http://schemas.microsoft.com/office/drawing/2014/main" id="{A78158CE-C9E9-4808-B773-C01D500E742C}"/>
              </a:ext>
            </a:extLst>
          </p:cNvPr>
          <p:cNvSpPr>
            <a:spLocks noChangeArrowheads="1"/>
          </p:cNvSpPr>
          <p:nvPr/>
        </p:nvSpPr>
        <p:spPr bwMode="auto">
          <a:xfrm>
            <a:off x="304800" y="18584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60" name="Rectangle 57">
            <a:extLst>
              <a:ext uri="{FF2B5EF4-FFF2-40B4-BE49-F238E27FC236}">
                <a16:creationId xmlns:a16="http://schemas.microsoft.com/office/drawing/2014/main" id="{90B5CCA3-A1A8-4B43-BEBD-E500C68F3F81}"/>
              </a:ext>
            </a:extLst>
          </p:cNvPr>
          <p:cNvSpPr>
            <a:spLocks noChangeArrowheads="1"/>
          </p:cNvSpPr>
          <p:nvPr/>
        </p:nvSpPr>
        <p:spPr bwMode="auto">
          <a:xfrm>
            <a:off x="304800" y="2315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063" name="Rectangle 62">
            <a:extLst>
              <a:ext uri="{FF2B5EF4-FFF2-40B4-BE49-F238E27FC236}">
                <a16:creationId xmlns:a16="http://schemas.microsoft.com/office/drawing/2014/main" id="{8A8127A7-2EA5-462F-BF78-FAC7186D57A2}"/>
              </a:ext>
            </a:extLst>
          </p:cNvPr>
          <p:cNvSpPr>
            <a:spLocks noChangeArrowheads="1"/>
          </p:cNvSpPr>
          <p:nvPr/>
        </p:nvSpPr>
        <p:spPr bwMode="auto">
          <a:xfrm>
            <a:off x="304800" y="2499079"/>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8" name="Rectangle 64">
            <a:extLst>
              <a:ext uri="{FF2B5EF4-FFF2-40B4-BE49-F238E27FC236}">
                <a16:creationId xmlns:a16="http://schemas.microsoft.com/office/drawing/2014/main" id="{528817BB-0D38-422E-850C-791A3269D19E}"/>
              </a:ext>
            </a:extLst>
          </p:cNvPr>
          <p:cNvSpPr>
            <a:spLocks noChangeArrowheads="1"/>
          </p:cNvSpPr>
          <p:nvPr/>
        </p:nvSpPr>
        <p:spPr bwMode="auto">
          <a:xfrm>
            <a:off x="781438" y="1510803"/>
            <a:ext cx="10629122"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285750" lvl="0" indent="-285750" eaLnBrk="0" fontAlgn="base" hangingPunct="0">
              <a:spcBef>
                <a:spcPct val="0"/>
              </a:spcBef>
              <a:spcAft>
                <a:spcPct val="0"/>
              </a:spcAft>
              <a:buFont typeface="Wingdings" panose="05000000000000000000" pitchFamily="2" charset="2"/>
              <a:buChar char="q"/>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Dataset 1 – MNIST</a:t>
            </a:r>
          </a:p>
          <a:p>
            <a:pPr marL="285750" lvl="0" indent="-28575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Arial" panose="020B0604020202020204" pitchFamily="34" charset="0"/>
            </a:endParaRPr>
          </a:p>
          <a:p>
            <a:pPr marL="285750" lvl="0" indent="-28575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Arial" panose="020B0604020202020204" pitchFamily="34" charset="0"/>
            </a:endParaRPr>
          </a:p>
          <a:p>
            <a:pPr marL="342900" lvl="0" indent="-342900" eaLnBrk="0" fontAlgn="base" hangingPunct="0">
              <a:spcBef>
                <a:spcPct val="0"/>
              </a:spcBef>
              <a:spcAft>
                <a:spcPct val="0"/>
              </a:spcAft>
              <a:buFontTx/>
              <a:buChar char="-"/>
            </a:pP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p:txBody>
      </p:sp>
      <p:pic>
        <p:nvPicPr>
          <p:cNvPr id="10" name="Image 9">
            <a:extLst>
              <a:ext uri="{FF2B5EF4-FFF2-40B4-BE49-F238E27FC236}">
                <a16:creationId xmlns:a16="http://schemas.microsoft.com/office/drawing/2014/main" id="{8B35E68C-35D0-4180-AA1F-1180A0DCF01E}"/>
              </a:ext>
            </a:extLst>
          </p:cNvPr>
          <p:cNvPicPr/>
          <p:nvPr/>
        </p:nvPicPr>
        <p:blipFill>
          <a:blip r:embed="rId4"/>
          <a:stretch>
            <a:fillRect/>
          </a:stretch>
        </p:blipFill>
        <p:spPr>
          <a:xfrm>
            <a:off x="5741868" y="936559"/>
            <a:ext cx="3733800" cy="3777615"/>
          </a:xfrm>
          <a:prstGeom prst="rect">
            <a:avLst/>
          </a:prstGeom>
        </p:spPr>
      </p:pic>
      <p:pic>
        <p:nvPicPr>
          <p:cNvPr id="2" name="videogen_0_9">
            <a:hlinkClick r:id="" action="ppaction://media"/>
            <a:extLst>
              <a:ext uri="{FF2B5EF4-FFF2-40B4-BE49-F238E27FC236}">
                <a16:creationId xmlns:a16="http://schemas.microsoft.com/office/drawing/2014/main" id="{60E6F0E6-49D6-4CDB-B203-8DAC5ECE1F9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253509" y="2089647"/>
            <a:ext cx="3257550" cy="3257550"/>
          </a:xfrm>
          <a:prstGeom prst="rect">
            <a:avLst/>
          </a:prstGeom>
        </p:spPr>
      </p:pic>
      <p:pic>
        <p:nvPicPr>
          <p:cNvPr id="12" name="Image 11">
            <a:extLst>
              <a:ext uri="{FF2B5EF4-FFF2-40B4-BE49-F238E27FC236}">
                <a16:creationId xmlns:a16="http://schemas.microsoft.com/office/drawing/2014/main" id="{856C144B-A8CC-4829-8836-A76BD1BF13BF}"/>
              </a:ext>
            </a:extLst>
          </p:cNvPr>
          <p:cNvPicPr>
            <a:picLocks noChangeAspect="1"/>
          </p:cNvPicPr>
          <p:nvPr/>
        </p:nvPicPr>
        <p:blipFill>
          <a:blip r:embed="rId6"/>
          <a:stretch>
            <a:fillRect/>
          </a:stretch>
        </p:blipFill>
        <p:spPr>
          <a:xfrm flipV="1">
            <a:off x="5006315" y="235277"/>
            <a:ext cx="4838505" cy="482865"/>
          </a:xfrm>
          <a:prstGeom prst="rect">
            <a:avLst/>
          </a:prstGeom>
        </p:spPr>
      </p:pic>
      <p:pic>
        <p:nvPicPr>
          <p:cNvPr id="13" name="Espace réservé du contenu 12">
            <a:extLst>
              <a:ext uri="{FF2B5EF4-FFF2-40B4-BE49-F238E27FC236}">
                <a16:creationId xmlns:a16="http://schemas.microsoft.com/office/drawing/2014/main" id="{A86CA15A-408A-4FCE-AE8C-CA3D57C6ACC9}"/>
              </a:ext>
            </a:extLst>
          </p:cNvPr>
          <p:cNvPicPr>
            <a:picLocks noChangeAspect="1"/>
          </p:cNvPicPr>
          <p:nvPr/>
        </p:nvPicPr>
        <p:blipFill>
          <a:blip r:embed="rId7"/>
          <a:stretch>
            <a:fillRect/>
          </a:stretch>
        </p:blipFill>
        <p:spPr>
          <a:xfrm>
            <a:off x="5858232" y="5136537"/>
            <a:ext cx="4179142" cy="421319"/>
          </a:xfrm>
          <a:prstGeom prst="rect">
            <a:avLst/>
          </a:prstGeom>
        </p:spPr>
      </p:pic>
      <p:pic>
        <p:nvPicPr>
          <p:cNvPr id="14" name="Image 13">
            <a:extLst>
              <a:ext uri="{FF2B5EF4-FFF2-40B4-BE49-F238E27FC236}">
                <a16:creationId xmlns:a16="http://schemas.microsoft.com/office/drawing/2014/main" id="{A4EE818C-9200-4C0B-B2C3-8B3AF7372CC3}"/>
              </a:ext>
            </a:extLst>
          </p:cNvPr>
          <p:cNvPicPr>
            <a:picLocks noChangeAspect="1"/>
          </p:cNvPicPr>
          <p:nvPr/>
        </p:nvPicPr>
        <p:blipFill>
          <a:blip r:embed="rId8"/>
          <a:stretch>
            <a:fillRect/>
          </a:stretch>
        </p:blipFill>
        <p:spPr>
          <a:xfrm>
            <a:off x="8838522" y="4760403"/>
            <a:ext cx="3187770" cy="325282"/>
          </a:xfrm>
          <a:prstGeom prst="rect">
            <a:avLst/>
          </a:prstGeom>
        </p:spPr>
      </p:pic>
      <p:pic>
        <p:nvPicPr>
          <p:cNvPr id="15" name="Image 14">
            <a:extLst>
              <a:ext uri="{FF2B5EF4-FFF2-40B4-BE49-F238E27FC236}">
                <a16:creationId xmlns:a16="http://schemas.microsoft.com/office/drawing/2014/main" id="{D9F5D2A7-51D3-49A2-AE4F-F20BCC792259}"/>
              </a:ext>
            </a:extLst>
          </p:cNvPr>
          <p:cNvPicPr>
            <a:picLocks noChangeAspect="1"/>
          </p:cNvPicPr>
          <p:nvPr/>
        </p:nvPicPr>
        <p:blipFill>
          <a:blip r:embed="rId9"/>
          <a:stretch>
            <a:fillRect/>
          </a:stretch>
        </p:blipFill>
        <p:spPr>
          <a:xfrm>
            <a:off x="7922317" y="1817866"/>
            <a:ext cx="4103647" cy="421319"/>
          </a:xfrm>
          <a:prstGeom prst="rect">
            <a:avLst/>
          </a:prstGeom>
        </p:spPr>
      </p:pic>
    </p:spTree>
    <p:extLst>
      <p:ext uri="{BB962C8B-B14F-4D97-AF65-F5344CB8AC3E}">
        <p14:creationId xmlns:p14="http://schemas.microsoft.com/office/powerpoint/2010/main" val="28916579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87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80" y="1"/>
            <a:ext cx="7099040"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Introduction</a:t>
            </a:r>
          </a:p>
        </p:txBody>
      </p:sp>
      <p:cxnSp>
        <p:nvCxnSpPr>
          <p:cNvPr id="11" name="Connecteur droit 10">
            <a:extLst>
              <a:ext uri="{FF2B5EF4-FFF2-40B4-BE49-F238E27FC236}">
                <a16:creationId xmlns:a16="http://schemas.microsoft.com/office/drawing/2014/main" id="{53B3DD2F-AE09-4031-828A-B4E8961CE168}"/>
              </a:ext>
            </a:extLst>
          </p:cNvPr>
          <p:cNvCxnSpPr/>
          <p:nvPr/>
        </p:nvCxnSpPr>
        <p:spPr>
          <a:xfrm>
            <a:off x="157065" y="5803641"/>
            <a:ext cx="11877869" cy="0"/>
          </a:xfrm>
          <a:prstGeom prst="line">
            <a:avLst/>
          </a:prstGeom>
          <a:ln w="50800">
            <a:gradFill flip="none" rotWithShape="1">
              <a:gsLst>
                <a:gs pos="0">
                  <a:schemeClr val="bg1">
                    <a:lumMod val="50000"/>
                  </a:schemeClr>
                </a:gs>
                <a:gs pos="38000">
                  <a:schemeClr val="accent1">
                    <a:lumMod val="45000"/>
                    <a:lumOff val="55000"/>
                  </a:schemeClr>
                </a:gs>
                <a:gs pos="77000">
                  <a:schemeClr val="accent1">
                    <a:lumMod val="45000"/>
                    <a:lumOff val="55000"/>
                  </a:schemeClr>
                </a:gs>
                <a:gs pos="100000">
                  <a:schemeClr val="accent1">
                    <a:lumMod val="30000"/>
                    <a:lumOff val="7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a:t>28-08-2019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p:txBody>
          <a:bodyPr/>
          <a:lstStyle/>
          <a:p>
            <a:r>
              <a:rPr lang="fr-BE"/>
              <a:t>ROMBAUX Michaël - IG CHARLEROI</a:t>
            </a:r>
            <a:endParaRPr lang="fr-BE" dirty="0"/>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3</a:t>
            </a:fld>
            <a:endParaRPr lang="fr-BE" dirty="0"/>
          </a:p>
        </p:txBody>
      </p:sp>
      <p:sp>
        <p:nvSpPr>
          <p:cNvPr id="10" name="Rectangle 64">
            <a:extLst>
              <a:ext uri="{FF2B5EF4-FFF2-40B4-BE49-F238E27FC236}">
                <a16:creationId xmlns:a16="http://schemas.microsoft.com/office/drawing/2014/main" id="{C2C992F5-5F97-4F09-BC3B-F0334C5BF37A}"/>
              </a:ext>
            </a:extLst>
          </p:cNvPr>
          <p:cNvSpPr>
            <a:spLocks noChangeArrowheads="1"/>
          </p:cNvSpPr>
          <p:nvPr/>
        </p:nvSpPr>
        <p:spPr bwMode="auto">
          <a:xfrm>
            <a:off x="781438" y="1510803"/>
            <a:ext cx="10629122"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285750" lvl="0" indent="-285750" eaLnBrk="0" fontAlgn="base" hangingPunct="0">
              <a:spcBef>
                <a:spcPct val="0"/>
              </a:spcBef>
              <a:spcAft>
                <a:spcPct val="0"/>
              </a:spcAft>
              <a:buFont typeface="Wingdings" panose="05000000000000000000" pitchFamily="2" charset="2"/>
              <a:buChar char="q"/>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Le projet et son but </a:t>
            </a:r>
          </a:p>
          <a:p>
            <a:pPr marL="285750" lvl="0" indent="-28575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marL="285750" lvl="0" indent="-285750" eaLnBrk="0" fontAlgn="base" hangingPunct="0">
              <a:spcBef>
                <a:spcPct val="0"/>
              </a:spcBef>
              <a:spcAft>
                <a:spcPct val="0"/>
              </a:spcAft>
              <a:buFont typeface="Wingdings" panose="05000000000000000000" pitchFamily="2" charset="2"/>
              <a:buChar char="q"/>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Les neurones et perceptron</a:t>
            </a:r>
          </a:p>
          <a:p>
            <a:pPr marL="285750" lvl="0" indent="-28575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marL="285750" indent="-285750" eaLnBrk="0" fontAlgn="base" hangingPunct="0">
              <a:spcBef>
                <a:spcPct val="0"/>
              </a:spcBef>
              <a:spcAft>
                <a:spcPct val="0"/>
              </a:spcAft>
              <a:buFont typeface="Wingdings" panose="05000000000000000000" pitchFamily="2" charset="2"/>
              <a:buChar char="q"/>
            </a:pPr>
            <a:r>
              <a:rPr lang="fr-BE" altLang="fr-FR" sz="2400" dirty="0">
                <a:solidFill>
                  <a:schemeClr val="accent1">
                    <a:lumMod val="50000"/>
                  </a:schemeClr>
                </a:solidFill>
                <a:latin typeface="Verdana" panose="020B0604030504040204" pitchFamily="34" charset="0"/>
                <a:ea typeface="Verdana" panose="020B0604030504040204" pitchFamily="34" charset="0"/>
                <a:cs typeface="Verdana" panose="020B0604030504040204" pitchFamily="34" charset="0"/>
              </a:rPr>
              <a:t> Fonctions d’activation</a:t>
            </a:r>
          </a:p>
          <a:p>
            <a:pPr marL="285750" indent="-28575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Verdana" panose="020B0604030504040204" pitchFamily="34" charset="0"/>
              <a:ea typeface="Verdana" panose="020B0604030504040204" pitchFamily="34" charset="0"/>
              <a:cs typeface="Verdana" panose="020B0604030504040204" pitchFamily="34" charset="0"/>
            </a:endParaRPr>
          </a:p>
          <a:p>
            <a:pPr marL="285750" lvl="0" indent="-285750" eaLnBrk="0" fontAlgn="base" hangingPunct="0">
              <a:spcBef>
                <a:spcPct val="0"/>
              </a:spcBef>
              <a:spcAft>
                <a:spcPct val="0"/>
              </a:spcAft>
              <a:buFont typeface="Wingdings" panose="05000000000000000000" pitchFamily="2" charset="2"/>
              <a:buChar char="q"/>
            </a:pPr>
            <a:r>
              <a:rPr lang="fr-BE" altLang="fr-FR" sz="2400" dirty="0">
                <a:solidFill>
                  <a:schemeClr val="accent1">
                    <a:lumMod val="50000"/>
                  </a:schemeClr>
                </a:solidFill>
                <a:latin typeface="Verdana" panose="020B0604030504040204" pitchFamily="34" charset="0"/>
                <a:ea typeface="Verdana" panose="020B0604030504040204" pitchFamily="34" charset="0"/>
                <a:cs typeface="Verdana" panose="020B0604030504040204" pitchFamily="34" charset="0"/>
              </a:rPr>
              <a:t> Types d’apprentissage</a:t>
            </a:r>
            <a:endParaRPr kumimoji="0" lang="fr-BE" altLang="fr-FR" sz="2400" b="0" i="0" u="none" strike="noStrike" cap="none" normalizeH="0" baseline="0" dirty="0">
              <a:ln>
                <a:noFill/>
              </a:ln>
              <a:solidFill>
                <a:schemeClr val="accent1">
                  <a:lumMod val="50000"/>
                </a:schemeClr>
              </a:solidFill>
              <a:effectLst/>
              <a:latin typeface="Verdana" panose="020B0604030504040204" pitchFamily="34" charset="0"/>
              <a:ea typeface="Verdana" panose="020B0604030504040204" pitchFamily="34" charset="0"/>
              <a:cs typeface="Verdana" panose="020B0604030504040204" pitchFamily="34" charset="0"/>
            </a:endParaRPr>
          </a:p>
        </p:txBody>
      </p:sp>
      <p:sp>
        <p:nvSpPr>
          <p:cNvPr id="3" name="ZoneTexte 2">
            <a:extLst>
              <a:ext uri="{FF2B5EF4-FFF2-40B4-BE49-F238E27FC236}">
                <a16:creationId xmlns:a16="http://schemas.microsoft.com/office/drawing/2014/main" id="{0695E4EE-5B64-4669-8584-6D6A778EDE13}"/>
              </a:ext>
            </a:extLst>
          </p:cNvPr>
          <p:cNvSpPr txBox="1"/>
          <p:nvPr/>
        </p:nvSpPr>
        <p:spPr>
          <a:xfrm>
            <a:off x="4956134" y="5462765"/>
            <a:ext cx="7234673" cy="246221"/>
          </a:xfrm>
          <a:prstGeom prst="rect">
            <a:avLst/>
          </a:prstGeom>
          <a:noFill/>
        </p:spPr>
        <p:txBody>
          <a:bodyPr wrap="none" rtlCol="0">
            <a:spAutoFit/>
          </a:bodyPr>
          <a:lstStyle/>
          <a:p>
            <a:r>
              <a:rPr lang="fr-BE" sz="1000" dirty="0"/>
              <a:t>Image source : https://www.supinfo.com/articles/single/7923-deep-learning-fonctions-activationhttps://fr.wikipedia.org/wiki/Neurone</a:t>
            </a:r>
          </a:p>
        </p:txBody>
      </p:sp>
    </p:spTree>
    <p:extLst>
      <p:ext uri="{BB962C8B-B14F-4D97-AF65-F5344CB8AC3E}">
        <p14:creationId xmlns:p14="http://schemas.microsoft.com/office/powerpoint/2010/main" val="7483821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79" y="1"/>
            <a:ext cx="8976049"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Les résultats</a:t>
            </a:r>
          </a:p>
        </p:txBody>
      </p: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a:t>28-08-2019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a:xfrm>
            <a:off x="4038600" y="6356350"/>
            <a:ext cx="4114800" cy="365125"/>
          </a:xfrm>
        </p:spPr>
        <p:txBody>
          <a:bodyPr/>
          <a:lstStyle/>
          <a:p>
            <a:r>
              <a:rPr lang="fr-BE" dirty="0"/>
              <a:t>ROMBAUX Michaël - IG CHARLEROI</a:t>
            </a:r>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30</a:t>
            </a:fld>
            <a:endParaRPr lang="fr-BE" dirty="0"/>
          </a:p>
        </p:txBody>
      </p:sp>
      <p:sp>
        <p:nvSpPr>
          <p:cNvPr id="2058" name="Rectangle 55">
            <a:extLst>
              <a:ext uri="{FF2B5EF4-FFF2-40B4-BE49-F238E27FC236}">
                <a16:creationId xmlns:a16="http://schemas.microsoft.com/office/drawing/2014/main" id="{A78158CE-C9E9-4808-B773-C01D500E742C}"/>
              </a:ext>
            </a:extLst>
          </p:cNvPr>
          <p:cNvSpPr>
            <a:spLocks noChangeArrowheads="1"/>
          </p:cNvSpPr>
          <p:nvPr/>
        </p:nvSpPr>
        <p:spPr bwMode="auto">
          <a:xfrm>
            <a:off x="304800" y="18584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60" name="Rectangle 57">
            <a:extLst>
              <a:ext uri="{FF2B5EF4-FFF2-40B4-BE49-F238E27FC236}">
                <a16:creationId xmlns:a16="http://schemas.microsoft.com/office/drawing/2014/main" id="{90B5CCA3-A1A8-4B43-BEBD-E500C68F3F81}"/>
              </a:ext>
            </a:extLst>
          </p:cNvPr>
          <p:cNvSpPr>
            <a:spLocks noChangeArrowheads="1"/>
          </p:cNvSpPr>
          <p:nvPr/>
        </p:nvSpPr>
        <p:spPr bwMode="auto">
          <a:xfrm>
            <a:off x="304800" y="2315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063" name="Rectangle 62">
            <a:extLst>
              <a:ext uri="{FF2B5EF4-FFF2-40B4-BE49-F238E27FC236}">
                <a16:creationId xmlns:a16="http://schemas.microsoft.com/office/drawing/2014/main" id="{8A8127A7-2EA5-462F-BF78-FAC7186D57A2}"/>
              </a:ext>
            </a:extLst>
          </p:cNvPr>
          <p:cNvSpPr>
            <a:spLocks noChangeArrowheads="1"/>
          </p:cNvSpPr>
          <p:nvPr/>
        </p:nvSpPr>
        <p:spPr bwMode="auto">
          <a:xfrm>
            <a:off x="304800" y="23156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8" name="Rectangle 64">
            <a:extLst>
              <a:ext uri="{FF2B5EF4-FFF2-40B4-BE49-F238E27FC236}">
                <a16:creationId xmlns:a16="http://schemas.microsoft.com/office/drawing/2014/main" id="{528817BB-0D38-422E-850C-791A3269D19E}"/>
              </a:ext>
            </a:extLst>
          </p:cNvPr>
          <p:cNvSpPr>
            <a:spLocks noChangeArrowheads="1"/>
          </p:cNvSpPr>
          <p:nvPr/>
        </p:nvSpPr>
        <p:spPr bwMode="auto">
          <a:xfrm>
            <a:off x="781438" y="1510803"/>
            <a:ext cx="10629122"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285750" lvl="0" indent="-285750" eaLnBrk="0" fontAlgn="base" hangingPunct="0">
              <a:spcBef>
                <a:spcPct val="0"/>
              </a:spcBef>
              <a:spcAft>
                <a:spcPct val="0"/>
              </a:spcAft>
              <a:buFont typeface="Wingdings" panose="05000000000000000000" pitchFamily="2" charset="2"/>
              <a:buChar char="q"/>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Dataset 2 – </a:t>
            </a:r>
            <a:r>
              <a:rPr lang="fr-BE" altLang="fr-FR" sz="2400" dirty="0" err="1">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Cifar</a:t>
            </a: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10</a:t>
            </a:r>
          </a:p>
          <a:p>
            <a:pPr marL="285750" lvl="0" indent="-28575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Arial" panose="020B0604020202020204" pitchFamily="34" charset="0"/>
            </a:endParaRPr>
          </a:p>
          <a:p>
            <a:pPr marL="285750" lvl="0" indent="-28575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Arial" panose="020B0604020202020204" pitchFamily="34" charset="0"/>
            </a:endParaRPr>
          </a:p>
          <a:p>
            <a:pPr marL="342900" lvl="0" indent="-342900" eaLnBrk="0" fontAlgn="base" hangingPunct="0">
              <a:spcBef>
                <a:spcPct val="0"/>
              </a:spcBef>
              <a:spcAft>
                <a:spcPct val="0"/>
              </a:spcAft>
              <a:buFontTx/>
              <a:buChar char="-"/>
            </a:pP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p:txBody>
      </p:sp>
      <p:pic>
        <p:nvPicPr>
          <p:cNvPr id="12" name="Image 11">
            <a:extLst>
              <a:ext uri="{FF2B5EF4-FFF2-40B4-BE49-F238E27FC236}">
                <a16:creationId xmlns:a16="http://schemas.microsoft.com/office/drawing/2014/main" id="{7971D536-5D57-4A05-8B1B-90707A9C4037}"/>
              </a:ext>
            </a:extLst>
          </p:cNvPr>
          <p:cNvPicPr/>
          <p:nvPr/>
        </p:nvPicPr>
        <p:blipFill>
          <a:blip r:embed="rId2"/>
          <a:stretch>
            <a:fillRect/>
          </a:stretch>
        </p:blipFill>
        <p:spPr>
          <a:xfrm>
            <a:off x="569684" y="1989825"/>
            <a:ext cx="4114800" cy="4189028"/>
          </a:xfrm>
          <a:prstGeom prst="rect">
            <a:avLst/>
          </a:prstGeom>
        </p:spPr>
      </p:pic>
      <p:pic>
        <p:nvPicPr>
          <p:cNvPr id="13" name="Image 12">
            <a:extLst>
              <a:ext uri="{FF2B5EF4-FFF2-40B4-BE49-F238E27FC236}">
                <a16:creationId xmlns:a16="http://schemas.microsoft.com/office/drawing/2014/main" id="{D6154672-93FD-450C-ADAC-7103A821A6E5}"/>
              </a:ext>
            </a:extLst>
          </p:cNvPr>
          <p:cNvPicPr/>
          <p:nvPr/>
        </p:nvPicPr>
        <p:blipFill>
          <a:blip r:embed="rId3">
            <a:extLst>
              <a:ext uri="{28A0092B-C50C-407E-A947-70E740481C1C}">
                <a14:useLocalDpi xmlns:a14="http://schemas.microsoft.com/office/drawing/2010/main" val="0"/>
              </a:ext>
            </a:extLst>
          </a:blip>
          <a:stretch>
            <a:fillRect/>
          </a:stretch>
        </p:blipFill>
        <p:spPr>
          <a:xfrm>
            <a:off x="5448636" y="296029"/>
            <a:ext cx="5390999" cy="5589866"/>
          </a:xfrm>
          <a:prstGeom prst="rect">
            <a:avLst/>
          </a:prstGeom>
        </p:spPr>
      </p:pic>
    </p:spTree>
    <p:extLst>
      <p:ext uri="{BB962C8B-B14F-4D97-AF65-F5344CB8AC3E}">
        <p14:creationId xmlns:p14="http://schemas.microsoft.com/office/powerpoint/2010/main" val="35447844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79" y="1"/>
            <a:ext cx="8976049"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Les résultats</a:t>
            </a:r>
          </a:p>
        </p:txBody>
      </p: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a:t>28-08-2019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a:xfrm>
            <a:off x="4038600" y="6356350"/>
            <a:ext cx="4114800" cy="365125"/>
          </a:xfrm>
        </p:spPr>
        <p:txBody>
          <a:bodyPr/>
          <a:lstStyle/>
          <a:p>
            <a:r>
              <a:rPr lang="fr-BE" dirty="0"/>
              <a:t>ROMBAUX Michaël - IG CHARLEROI</a:t>
            </a:r>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31</a:t>
            </a:fld>
            <a:endParaRPr lang="fr-BE" dirty="0"/>
          </a:p>
        </p:txBody>
      </p:sp>
      <p:sp>
        <p:nvSpPr>
          <p:cNvPr id="2058" name="Rectangle 55">
            <a:extLst>
              <a:ext uri="{FF2B5EF4-FFF2-40B4-BE49-F238E27FC236}">
                <a16:creationId xmlns:a16="http://schemas.microsoft.com/office/drawing/2014/main" id="{A78158CE-C9E9-4808-B773-C01D500E742C}"/>
              </a:ext>
            </a:extLst>
          </p:cNvPr>
          <p:cNvSpPr>
            <a:spLocks noChangeArrowheads="1"/>
          </p:cNvSpPr>
          <p:nvPr/>
        </p:nvSpPr>
        <p:spPr bwMode="auto">
          <a:xfrm>
            <a:off x="304800" y="18584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60" name="Rectangle 57">
            <a:extLst>
              <a:ext uri="{FF2B5EF4-FFF2-40B4-BE49-F238E27FC236}">
                <a16:creationId xmlns:a16="http://schemas.microsoft.com/office/drawing/2014/main" id="{90B5CCA3-A1A8-4B43-BEBD-E500C68F3F81}"/>
              </a:ext>
            </a:extLst>
          </p:cNvPr>
          <p:cNvSpPr>
            <a:spLocks noChangeArrowheads="1"/>
          </p:cNvSpPr>
          <p:nvPr/>
        </p:nvSpPr>
        <p:spPr bwMode="auto">
          <a:xfrm>
            <a:off x="304800" y="2315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063" name="Rectangle 62">
            <a:extLst>
              <a:ext uri="{FF2B5EF4-FFF2-40B4-BE49-F238E27FC236}">
                <a16:creationId xmlns:a16="http://schemas.microsoft.com/office/drawing/2014/main" id="{8A8127A7-2EA5-462F-BF78-FAC7186D57A2}"/>
              </a:ext>
            </a:extLst>
          </p:cNvPr>
          <p:cNvSpPr>
            <a:spLocks noChangeArrowheads="1"/>
          </p:cNvSpPr>
          <p:nvPr/>
        </p:nvSpPr>
        <p:spPr bwMode="auto">
          <a:xfrm>
            <a:off x="304800" y="23156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8" name="Rectangle 64">
            <a:extLst>
              <a:ext uri="{FF2B5EF4-FFF2-40B4-BE49-F238E27FC236}">
                <a16:creationId xmlns:a16="http://schemas.microsoft.com/office/drawing/2014/main" id="{528817BB-0D38-422E-850C-791A3269D19E}"/>
              </a:ext>
            </a:extLst>
          </p:cNvPr>
          <p:cNvSpPr>
            <a:spLocks noChangeArrowheads="1"/>
          </p:cNvSpPr>
          <p:nvPr/>
        </p:nvSpPr>
        <p:spPr bwMode="auto">
          <a:xfrm>
            <a:off x="781438" y="1510803"/>
            <a:ext cx="10629122" cy="378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285750" lvl="0" indent="-285750" eaLnBrk="0" fontAlgn="base" hangingPunct="0">
              <a:spcBef>
                <a:spcPct val="0"/>
              </a:spcBef>
              <a:spcAft>
                <a:spcPct val="0"/>
              </a:spcAft>
              <a:buFont typeface="Wingdings" panose="05000000000000000000" pitchFamily="2" charset="2"/>
              <a:buChar char="q"/>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Dataset 4 – Fashion MNIST</a:t>
            </a:r>
          </a:p>
          <a:p>
            <a:pPr marL="285750" lvl="0" indent="-28575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marL="342900" lvl="0" indent="-342900" eaLnBrk="0" fontAlgn="base" hangingPunct="0">
              <a:spcBef>
                <a:spcPct val="0"/>
              </a:spcBef>
              <a:spcAft>
                <a:spcPct val="0"/>
              </a:spcAft>
              <a:buFont typeface="Wingdings" panose="05000000000000000000" pitchFamily="2" charset="2"/>
              <a:buChar char="§"/>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Batch size : 32</a:t>
            </a:r>
          </a:p>
          <a:p>
            <a:pPr marL="342900" lvl="0" indent="-342900" eaLnBrk="0" fontAlgn="base" hangingPunct="0">
              <a:spcBef>
                <a:spcPct val="0"/>
              </a:spcBef>
              <a:spcAft>
                <a:spcPct val="0"/>
              </a:spcAft>
              <a:buFont typeface="Wingdings" panose="05000000000000000000" pitchFamily="2" charset="2"/>
              <a:buChar char="§"/>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marL="342900" lvl="0" indent="-342900" eaLnBrk="0" fontAlgn="base" hangingPunct="0">
              <a:spcBef>
                <a:spcPct val="0"/>
              </a:spcBef>
              <a:spcAft>
                <a:spcPct val="0"/>
              </a:spcAft>
              <a:buFont typeface="Wingdings" panose="05000000000000000000" pitchFamily="2" charset="2"/>
              <a:buChar char="§"/>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Taille d’image : 28</a:t>
            </a:r>
          </a:p>
          <a:p>
            <a:pPr marL="342900" lvl="0" indent="-342900" eaLnBrk="0" fontAlgn="base" hangingPunct="0">
              <a:spcBef>
                <a:spcPct val="0"/>
              </a:spcBef>
              <a:spcAft>
                <a:spcPct val="0"/>
              </a:spcAft>
              <a:buFont typeface="Wingdings" panose="05000000000000000000" pitchFamily="2" charset="2"/>
              <a:buChar char="§"/>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marL="342900" lvl="0" indent="-342900" eaLnBrk="0" fontAlgn="base" hangingPunct="0">
              <a:spcBef>
                <a:spcPct val="0"/>
              </a:spcBef>
              <a:spcAft>
                <a:spcPct val="0"/>
              </a:spcAft>
              <a:buFont typeface="Wingdings" panose="05000000000000000000" pitchFamily="2" charset="2"/>
              <a:buChar char="§"/>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Sur 1000 </a:t>
            </a:r>
            <a:r>
              <a:rPr lang="fr-BE" altLang="fr-FR" sz="2400" dirty="0" err="1">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Epoch</a:t>
            </a: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marL="285750" lvl="0" indent="-28575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Arial" panose="020B0604020202020204" pitchFamily="34" charset="0"/>
            </a:endParaRPr>
          </a:p>
          <a:p>
            <a:pPr marL="285750" lvl="0" indent="-28575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Arial" panose="020B0604020202020204" pitchFamily="34" charset="0"/>
            </a:endParaRPr>
          </a:p>
          <a:p>
            <a:pPr marL="342900" lvl="0" indent="-342900" eaLnBrk="0" fontAlgn="base" hangingPunct="0">
              <a:spcBef>
                <a:spcPct val="0"/>
              </a:spcBef>
              <a:spcAft>
                <a:spcPct val="0"/>
              </a:spcAft>
              <a:buFontTx/>
              <a:buChar char="-"/>
            </a:pP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p:txBody>
      </p:sp>
      <p:pic>
        <p:nvPicPr>
          <p:cNvPr id="14" name="Image 13">
            <a:extLst>
              <a:ext uri="{FF2B5EF4-FFF2-40B4-BE49-F238E27FC236}">
                <a16:creationId xmlns:a16="http://schemas.microsoft.com/office/drawing/2014/main" id="{4E856CD9-F181-4112-864C-F13879081F91}"/>
              </a:ext>
            </a:extLst>
          </p:cNvPr>
          <p:cNvPicPr/>
          <p:nvPr/>
        </p:nvPicPr>
        <p:blipFill>
          <a:blip r:embed="rId2"/>
          <a:stretch>
            <a:fillRect/>
          </a:stretch>
        </p:blipFill>
        <p:spPr>
          <a:xfrm>
            <a:off x="6160147" y="560563"/>
            <a:ext cx="4572955" cy="4544097"/>
          </a:xfrm>
          <a:prstGeom prst="rect">
            <a:avLst/>
          </a:prstGeom>
        </p:spPr>
      </p:pic>
    </p:spTree>
    <p:extLst>
      <p:ext uri="{BB962C8B-B14F-4D97-AF65-F5344CB8AC3E}">
        <p14:creationId xmlns:p14="http://schemas.microsoft.com/office/powerpoint/2010/main" val="269138175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79" y="1"/>
            <a:ext cx="8976049"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Les résultats</a:t>
            </a:r>
          </a:p>
        </p:txBody>
      </p: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a:t>28-08-2019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a:xfrm>
            <a:off x="4038600" y="6356350"/>
            <a:ext cx="4114800" cy="365125"/>
          </a:xfrm>
        </p:spPr>
        <p:txBody>
          <a:bodyPr/>
          <a:lstStyle/>
          <a:p>
            <a:r>
              <a:rPr lang="fr-BE" dirty="0"/>
              <a:t>ROMBAUX Michaël - IG CHARLEROI</a:t>
            </a:r>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32</a:t>
            </a:fld>
            <a:endParaRPr lang="fr-BE" dirty="0"/>
          </a:p>
        </p:txBody>
      </p:sp>
      <p:sp>
        <p:nvSpPr>
          <p:cNvPr id="2058" name="Rectangle 55">
            <a:extLst>
              <a:ext uri="{FF2B5EF4-FFF2-40B4-BE49-F238E27FC236}">
                <a16:creationId xmlns:a16="http://schemas.microsoft.com/office/drawing/2014/main" id="{A78158CE-C9E9-4808-B773-C01D500E742C}"/>
              </a:ext>
            </a:extLst>
          </p:cNvPr>
          <p:cNvSpPr>
            <a:spLocks noChangeArrowheads="1"/>
          </p:cNvSpPr>
          <p:nvPr/>
        </p:nvSpPr>
        <p:spPr bwMode="auto">
          <a:xfrm>
            <a:off x="304800" y="18584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60" name="Rectangle 57">
            <a:extLst>
              <a:ext uri="{FF2B5EF4-FFF2-40B4-BE49-F238E27FC236}">
                <a16:creationId xmlns:a16="http://schemas.microsoft.com/office/drawing/2014/main" id="{90B5CCA3-A1A8-4B43-BEBD-E500C68F3F81}"/>
              </a:ext>
            </a:extLst>
          </p:cNvPr>
          <p:cNvSpPr>
            <a:spLocks noChangeArrowheads="1"/>
          </p:cNvSpPr>
          <p:nvPr/>
        </p:nvSpPr>
        <p:spPr bwMode="auto">
          <a:xfrm>
            <a:off x="304800" y="2315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063" name="Rectangle 62">
            <a:extLst>
              <a:ext uri="{FF2B5EF4-FFF2-40B4-BE49-F238E27FC236}">
                <a16:creationId xmlns:a16="http://schemas.microsoft.com/office/drawing/2014/main" id="{8A8127A7-2EA5-462F-BF78-FAC7186D57A2}"/>
              </a:ext>
            </a:extLst>
          </p:cNvPr>
          <p:cNvSpPr>
            <a:spLocks noChangeArrowheads="1"/>
          </p:cNvSpPr>
          <p:nvPr/>
        </p:nvSpPr>
        <p:spPr bwMode="auto">
          <a:xfrm>
            <a:off x="304800" y="23156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8" name="Rectangle 64">
            <a:extLst>
              <a:ext uri="{FF2B5EF4-FFF2-40B4-BE49-F238E27FC236}">
                <a16:creationId xmlns:a16="http://schemas.microsoft.com/office/drawing/2014/main" id="{528817BB-0D38-422E-850C-791A3269D19E}"/>
              </a:ext>
            </a:extLst>
          </p:cNvPr>
          <p:cNvSpPr>
            <a:spLocks noChangeArrowheads="1"/>
          </p:cNvSpPr>
          <p:nvPr/>
        </p:nvSpPr>
        <p:spPr bwMode="auto">
          <a:xfrm>
            <a:off x="781438" y="1510803"/>
            <a:ext cx="10629122"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285750" lvl="0" indent="-285750" eaLnBrk="0" fontAlgn="base" hangingPunct="0">
              <a:spcBef>
                <a:spcPct val="0"/>
              </a:spcBef>
              <a:spcAft>
                <a:spcPct val="0"/>
              </a:spcAft>
              <a:buFont typeface="Wingdings" panose="05000000000000000000" pitchFamily="2" charset="2"/>
              <a:buChar char="q"/>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Dataset 5 – EMNIST</a:t>
            </a:r>
          </a:p>
          <a:p>
            <a:pPr lvl="0" eaLnBrk="0" fontAlgn="base" hangingPunct="0">
              <a:spcBef>
                <a:spcPct val="0"/>
              </a:spcBef>
              <a:spcAft>
                <a:spcPct val="0"/>
              </a:spcAft>
            </a:pPr>
            <a:endParaRPr lang="fr-BE" altLang="fr-FR" sz="2400" dirty="0">
              <a:solidFill>
                <a:schemeClr val="accent1">
                  <a:lumMod val="50000"/>
                </a:schemeClr>
              </a:solidFill>
              <a:latin typeface="Arial" panose="020B0604020202020204" pitchFamily="34" charset="0"/>
            </a:endParaRPr>
          </a:p>
          <a:p>
            <a:pPr marL="285750" lvl="0" indent="-28575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Arial" panose="020B0604020202020204" pitchFamily="34" charset="0"/>
            </a:endParaRPr>
          </a:p>
          <a:p>
            <a:pPr marL="342900" lvl="0" indent="-342900" eaLnBrk="0" fontAlgn="base" hangingPunct="0">
              <a:spcBef>
                <a:spcPct val="0"/>
              </a:spcBef>
              <a:spcAft>
                <a:spcPct val="0"/>
              </a:spcAft>
              <a:buFontTx/>
              <a:buChar char="-"/>
            </a:pP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p:txBody>
      </p:sp>
      <p:pic>
        <p:nvPicPr>
          <p:cNvPr id="11" name="Image 10">
            <a:extLst>
              <a:ext uri="{FF2B5EF4-FFF2-40B4-BE49-F238E27FC236}">
                <a16:creationId xmlns:a16="http://schemas.microsoft.com/office/drawing/2014/main" id="{675F8410-C6A5-41F2-931C-930ADFB4C4F9}"/>
              </a:ext>
            </a:extLst>
          </p:cNvPr>
          <p:cNvPicPr/>
          <p:nvPr/>
        </p:nvPicPr>
        <p:blipFill>
          <a:blip r:embed="rId2"/>
          <a:stretch>
            <a:fillRect/>
          </a:stretch>
        </p:blipFill>
        <p:spPr>
          <a:xfrm>
            <a:off x="838199" y="2087047"/>
            <a:ext cx="10960223" cy="2826785"/>
          </a:xfrm>
          <a:prstGeom prst="rect">
            <a:avLst/>
          </a:prstGeom>
        </p:spPr>
      </p:pic>
    </p:spTree>
    <p:extLst>
      <p:ext uri="{BB962C8B-B14F-4D97-AF65-F5344CB8AC3E}">
        <p14:creationId xmlns:p14="http://schemas.microsoft.com/office/powerpoint/2010/main" val="44619967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79" y="1"/>
            <a:ext cx="8976049"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Les résultats – Graphe des </a:t>
            </a:r>
            <a:r>
              <a:rPr lang="fr-BE" sz="5400" b="1" u="sng" dirty="0" err="1">
                <a:solidFill>
                  <a:schemeClr val="accent1">
                    <a:lumMod val="75000"/>
                  </a:schemeClr>
                </a:solidFill>
                <a:effectLst>
                  <a:outerShdw blurRad="38100" dist="38100" dir="2700000" algn="tl">
                    <a:srgbClr val="000000">
                      <a:alpha val="43137"/>
                    </a:srgbClr>
                  </a:outerShdw>
                </a:effectLst>
              </a:rPr>
              <a:t>loss</a:t>
            </a:r>
            <a:endParaRPr lang="fr-BE" sz="5400" b="1" u="sng" dirty="0">
              <a:solidFill>
                <a:schemeClr val="accent1">
                  <a:lumMod val="75000"/>
                </a:schemeClr>
              </a:solidFill>
              <a:effectLst>
                <a:outerShdw blurRad="38100" dist="38100" dir="2700000" algn="tl">
                  <a:srgbClr val="000000">
                    <a:alpha val="43137"/>
                  </a:srgbClr>
                </a:outerShdw>
              </a:effectLst>
            </a:endParaRPr>
          </a:p>
        </p:txBody>
      </p: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a:t>28-08-2019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a:xfrm>
            <a:off x="4038600" y="6356350"/>
            <a:ext cx="4114800" cy="365125"/>
          </a:xfrm>
        </p:spPr>
        <p:txBody>
          <a:bodyPr/>
          <a:lstStyle/>
          <a:p>
            <a:r>
              <a:rPr lang="fr-BE" dirty="0"/>
              <a:t>ROMBAUX Michaël - IG CHARLEROI</a:t>
            </a:r>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33</a:t>
            </a:fld>
            <a:endParaRPr lang="fr-BE" dirty="0"/>
          </a:p>
        </p:txBody>
      </p:sp>
      <p:sp>
        <p:nvSpPr>
          <p:cNvPr id="2058" name="Rectangle 55">
            <a:extLst>
              <a:ext uri="{FF2B5EF4-FFF2-40B4-BE49-F238E27FC236}">
                <a16:creationId xmlns:a16="http://schemas.microsoft.com/office/drawing/2014/main" id="{A78158CE-C9E9-4808-B773-C01D500E742C}"/>
              </a:ext>
            </a:extLst>
          </p:cNvPr>
          <p:cNvSpPr>
            <a:spLocks noChangeArrowheads="1"/>
          </p:cNvSpPr>
          <p:nvPr/>
        </p:nvSpPr>
        <p:spPr bwMode="auto">
          <a:xfrm>
            <a:off x="304800" y="18584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60" name="Rectangle 57">
            <a:extLst>
              <a:ext uri="{FF2B5EF4-FFF2-40B4-BE49-F238E27FC236}">
                <a16:creationId xmlns:a16="http://schemas.microsoft.com/office/drawing/2014/main" id="{90B5CCA3-A1A8-4B43-BEBD-E500C68F3F81}"/>
              </a:ext>
            </a:extLst>
          </p:cNvPr>
          <p:cNvSpPr>
            <a:spLocks noChangeArrowheads="1"/>
          </p:cNvSpPr>
          <p:nvPr/>
        </p:nvSpPr>
        <p:spPr bwMode="auto">
          <a:xfrm>
            <a:off x="304800" y="2315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063" name="Rectangle 62">
            <a:extLst>
              <a:ext uri="{FF2B5EF4-FFF2-40B4-BE49-F238E27FC236}">
                <a16:creationId xmlns:a16="http://schemas.microsoft.com/office/drawing/2014/main" id="{8A8127A7-2EA5-462F-BF78-FAC7186D57A2}"/>
              </a:ext>
            </a:extLst>
          </p:cNvPr>
          <p:cNvSpPr>
            <a:spLocks noChangeArrowheads="1"/>
          </p:cNvSpPr>
          <p:nvPr/>
        </p:nvSpPr>
        <p:spPr bwMode="auto">
          <a:xfrm>
            <a:off x="304800" y="23156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8" name="Rectangle 64">
            <a:extLst>
              <a:ext uri="{FF2B5EF4-FFF2-40B4-BE49-F238E27FC236}">
                <a16:creationId xmlns:a16="http://schemas.microsoft.com/office/drawing/2014/main" id="{528817BB-0D38-422E-850C-791A3269D19E}"/>
              </a:ext>
            </a:extLst>
          </p:cNvPr>
          <p:cNvSpPr>
            <a:spLocks noChangeArrowheads="1"/>
          </p:cNvSpPr>
          <p:nvPr/>
        </p:nvSpPr>
        <p:spPr bwMode="auto">
          <a:xfrm>
            <a:off x="400493" y="1510805"/>
            <a:ext cx="11391013"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Dataset 1  – </a:t>
            </a:r>
            <a:r>
              <a:rPr lang="fr-FR" dirty="0" err="1">
                <a:solidFill>
                  <a:schemeClr val="accent1">
                    <a:lumMod val="50000"/>
                  </a:schemeClr>
                </a:solidFill>
              </a:rPr>
              <a:t>batch_size</a:t>
            </a:r>
            <a:r>
              <a:rPr lang="fr-FR" dirty="0">
                <a:solidFill>
                  <a:schemeClr val="accent1">
                    <a:lumMod val="50000"/>
                  </a:schemeClr>
                </a:solidFill>
              </a:rPr>
              <a:t>=64 | </a:t>
            </a:r>
            <a:r>
              <a:rPr lang="fr-FR" dirty="0" err="1">
                <a:solidFill>
                  <a:schemeClr val="accent1">
                    <a:lumMod val="50000"/>
                  </a:schemeClr>
                </a:solidFill>
              </a:rPr>
              <a:t>latent_dim</a:t>
            </a:r>
            <a:r>
              <a:rPr lang="fr-FR" dirty="0">
                <a:solidFill>
                  <a:schemeClr val="accent1">
                    <a:lumMod val="50000"/>
                  </a:schemeClr>
                </a:solidFill>
              </a:rPr>
              <a:t>=100 | </a:t>
            </a:r>
            <a:r>
              <a:rPr lang="fr-FR" dirty="0" err="1">
                <a:solidFill>
                  <a:schemeClr val="accent1">
                    <a:lumMod val="50000"/>
                  </a:schemeClr>
                </a:solidFill>
              </a:rPr>
              <a:t>lr</a:t>
            </a:r>
            <a:r>
              <a:rPr lang="fr-FR" dirty="0">
                <a:solidFill>
                  <a:schemeClr val="accent1">
                    <a:lumMod val="50000"/>
                  </a:schemeClr>
                </a:solidFill>
              </a:rPr>
              <a:t>=0.0002 | </a:t>
            </a:r>
            <a:r>
              <a:rPr lang="fr-FR" dirty="0" err="1">
                <a:solidFill>
                  <a:schemeClr val="accent1">
                    <a:lumMod val="50000"/>
                  </a:schemeClr>
                </a:solidFill>
              </a:rPr>
              <a:t>Epoch</a:t>
            </a:r>
            <a:r>
              <a:rPr lang="fr-FR" dirty="0">
                <a:solidFill>
                  <a:schemeClr val="accent1">
                    <a:lumMod val="50000"/>
                  </a:schemeClr>
                </a:solidFill>
              </a:rPr>
              <a:t> : 100 | </a:t>
            </a:r>
            <a:r>
              <a:rPr lang="fr-FR" dirty="0" err="1">
                <a:solidFill>
                  <a:schemeClr val="accent1">
                    <a:lumMod val="50000"/>
                  </a:schemeClr>
                </a:solidFill>
              </a:rPr>
              <a:t>img_size</a:t>
            </a:r>
            <a:r>
              <a:rPr lang="fr-FR" dirty="0">
                <a:solidFill>
                  <a:schemeClr val="accent1">
                    <a:lumMod val="50000"/>
                  </a:schemeClr>
                </a:solidFill>
              </a:rPr>
              <a:t>=96 du 2019_08_07-21_59</a:t>
            </a:r>
            <a:endParaRPr lang="fr-BE" dirty="0">
              <a:solidFill>
                <a:schemeClr val="accent1">
                  <a:lumMod val="50000"/>
                </a:schemeClr>
              </a:solidFill>
            </a:endParaRPr>
          </a:p>
          <a:p>
            <a:pPr lvl="0" eaLnBrk="0" fontAlgn="base" hangingPunct="0">
              <a:spcBef>
                <a:spcPct val="0"/>
              </a:spcBef>
              <a:spcAft>
                <a:spcPct val="0"/>
              </a:spcAft>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lvl="0" eaLnBrk="0" fontAlgn="base" hangingPunct="0">
              <a:spcBef>
                <a:spcPct val="0"/>
              </a:spcBef>
              <a:spcAft>
                <a:spcPct val="0"/>
              </a:spcAft>
            </a:pPr>
            <a:endParaRPr lang="fr-BE" altLang="fr-FR" sz="2400" dirty="0">
              <a:solidFill>
                <a:schemeClr val="accent1">
                  <a:lumMod val="50000"/>
                </a:schemeClr>
              </a:solidFill>
              <a:latin typeface="Arial" panose="020B0604020202020204" pitchFamily="34" charset="0"/>
            </a:endParaRPr>
          </a:p>
          <a:p>
            <a:pPr marL="285750" lvl="0" indent="-28575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Arial" panose="020B0604020202020204" pitchFamily="34" charset="0"/>
            </a:endParaRPr>
          </a:p>
          <a:p>
            <a:pPr marL="342900" lvl="0" indent="-342900" eaLnBrk="0" fontAlgn="base" hangingPunct="0">
              <a:spcBef>
                <a:spcPct val="0"/>
              </a:spcBef>
              <a:spcAft>
                <a:spcPct val="0"/>
              </a:spcAft>
              <a:buFontTx/>
              <a:buChar char="-"/>
            </a:pP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p:txBody>
      </p:sp>
      <p:pic>
        <p:nvPicPr>
          <p:cNvPr id="12" name="Image 11">
            <a:extLst>
              <a:ext uri="{FF2B5EF4-FFF2-40B4-BE49-F238E27FC236}">
                <a16:creationId xmlns:a16="http://schemas.microsoft.com/office/drawing/2014/main" id="{26CC93B8-D63B-4AA9-BC65-EFD021535BD1}"/>
              </a:ext>
            </a:extLst>
          </p:cNvPr>
          <p:cNvPicPr/>
          <p:nvPr/>
        </p:nvPicPr>
        <p:blipFill>
          <a:blip r:embed="rId2"/>
          <a:stretch>
            <a:fillRect/>
          </a:stretch>
        </p:blipFill>
        <p:spPr>
          <a:xfrm>
            <a:off x="352646" y="2158425"/>
            <a:ext cx="11486707" cy="3516740"/>
          </a:xfrm>
          <a:prstGeom prst="rect">
            <a:avLst/>
          </a:prstGeom>
        </p:spPr>
      </p:pic>
    </p:spTree>
    <p:extLst>
      <p:ext uri="{BB962C8B-B14F-4D97-AF65-F5344CB8AC3E}">
        <p14:creationId xmlns:p14="http://schemas.microsoft.com/office/powerpoint/2010/main" val="366686335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79" y="1"/>
            <a:ext cx="8976049"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Les résultats – Graphe des </a:t>
            </a:r>
            <a:r>
              <a:rPr lang="fr-BE" sz="5400" b="1" u="sng" dirty="0" err="1">
                <a:solidFill>
                  <a:schemeClr val="accent1">
                    <a:lumMod val="75000"/>
                  </a:schemeClr>
                </a:solidFill>
                <a:effectLst>
                  <a:outerShdw blurRad="38100" dist="38100" dir="2700000" algn="tl">
                    <a:srgbClr val="000000">
                      <a:alpha val="43137"/>
                    </a:srgbClr>
                  </a:outerShdw>
                </a:effectLst>
              </a:rPr>
              <a:t>loss</a:t>
            </a:r>
            <a:endParaRPr lang="fr-BE" sz="5400" b="1" u="sng" dirty="0">
              <a:solidFill>
                <a:schemeClr val="accent1">
                  <a:lumMod val="75000"/>
                </a:schemeClr>
              </a:solidFill>
              <a:effectLst>
                <a:outerShdw blurRad="38100" dist="38100" dir="2700000" algn="tl">
                  <a:srgbClr val="000000">
                    <a:alpha val="43137"/>
                  </a:srgbClr>
                </a:outerShdw>
              </a:effectLst>
            </a:endParaRPr>
          </a:p>
        </p:txBody>
      </p: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a:t>28-08-2019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a:xfrm>
            <a:off x="4038600" y="6356350"/>
            <a:ext cx="4114800" cy="365125"/>
          </a:xfrm>
        </p:spPr>
        <p:txBody>
          <a:bodyPr/>
          <a:lstStyle/>
          <a:p>
            <a:r>
              <a:rPr lang="fr-BE" dirty="0"/>
              <a:t>ROMBAUX Michaël - IG CHARLEROI</a:t>
            </a:r>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34</a:t>
            </a:fld>
            <a:endParaRPr lang="fr-BE" dirty="0"/>
          </a:p>
        </p:txBody>
      </p:sp>
      <p:sp>
        <p:nvSpPr>
          <p:cNvPr id="2058" name="Rectangle 55">
            <a:extLst>
              <a:ext uri="{FF2B5EF4-FFF2-40B4-BE49-F238E27FC236}">
                <a16:creationId xmlns:a16="http://schemas.microsoft.com/office/drawing/2014/main" id="{A78158CE-C9E9-4808-B773-C01D500E742C}"/>
              </a:ext>
            </a:extLst>
          </p:cNvPr>
          <p:cNvSpPr>
            <a:spLocks noChangeArrowheads="1"/>
          </p:cNvSpPr>
          <p:nvPr/>
        </p:nvSpPr>
        <p:spPr bwMode="auto">
          <a:xfrm>
            <a:off x="304800" y="18584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60" name="Rectangle 57">
            <a:extLst>
              <a:ext uri="{FF2B5EF4-FFF2-40B4-BE49-F238E27FC236}">
                <a16:creationId xmlns:a16="http://schemas.microsoft.com/office/drawing/2014/main" id="{90B5CCA3-A1A8-4B43-BEBD-E500C68F3F81}"/>
              </a:ext>
            </a:extLst>
          </p:cNvPr>
          <p:cNvSpPr>
            <a:spLocks noChangeArrowheads="1"/>
          </p:cNvSpPr>
          <p:nvPr/>
        </p:nvSpPr>
        <p:spPr bwMode="auto">
          <a:xfrm>
            <a:off x="304800" y="2315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063" name="Rectangle 62">
            <a:extLst>
              <a:ext uri="{FF2B5EF4-FFF2-40B4-BE49-F238E27FC236}">
                <a16:creationId xmlns:a16="http://schemas.microsoft.com/office/drawing/2014/main" id="{8A8127A7-2EA5-462F-BF78-FAC7186D57A2}"/>
              </a:ext>
            </a:extLst>
          </p:cNvPr>
          <p:cNvSpPr>
            <a:spLocks noChangeArrowheads="1"/>
          </p:cNvSpPr>
          <p:nvPr/>
        </p:nvSpPr>
        <p:spPr bwMode="auto">
          <a:xfrm>
            <a:off x="304800" y="23156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8" name="Rectangle 64">
            <a:extLst>
              <a:ext uri="{FF2B5EF4-FFF2-40B4-BE49-F238E27FC236}">
                <a16:creationId xmlns:a16="http://schemas.microsoft.com/office/drawing/2014/main" id="{528817BB-0D38-422E-850C-791A3269D19E}"/>
              </a:ext>
            </a:extLst>
          </p:cNvPr>
          <p:cNvSpPr>
            <a:spLocks noChangeArrowheads="1"/>
          </p:cNvSpPr>
          <p:nvPr/>
        </p:nvSpPr>
        <p:spPr bwMode="auto">
          <a:xfrm>
            <a:off x="781438" y="1510803"/>
            <a:ext cx="10629122"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Dataset 1  – </a:t>
            </a:r>
            <a:r>
              <a:rPr lang="fr-FR" dirty="0" err="1">
                <a:solidFill>
                  <a:schemeClr val="accent1">
                    <a:lumMod val="50000"/>
                  </a:schemeClr>
                </a:solidFill>
              </a:rPr>
              <a:t>batch_size</a:t>
            </a:r>
            <a:r>
              <a:rPr lang="fr-FR" dirty="0">
                <a:solidFill>
                  <a:schemeClr val="accent1">
                    <a:lumMod val="50000"/>
                  </a:schemeClr>
                </a:solidFill>
              </a:rPr>
              <a:t>=32 | </a:t>
            </a:r>
            <a:r>
              <a:rPr lang="fr-FR" dirty="0" err="1">
                <a:solidFill>
                  <a:schemeClr val="accent1">
                    <a:lumMod val="50000"/>
                  </a:schemeClr>
                </a:solidFill>
              </a:rPr>
              <a:t>latent_dim</a:t>
            </a:r>
            <a:r>
              <a:rPr lang="fr-FR" dirty="0">
                <a:solidFill>
                  <a:schemeClr val="accent1">
                    <a:lumMod val="50000"/>
                  </a:schemeClr>
                </a:solidFill>
              </a:rPr>
              <a:t>=100 | </a:t>
            </a:r>
            <a:r>
              <a:rPr lang="fr-FR" dirty="0" err="1">
                <a:solidFill>
                  <a:schemeClr val="accent1">
                    <a:lumMod val="50000"/>
                  </a:schemeClr>
                </a:solidFill>
              </a:rPr>
              <a:t>lr</a:t>
            </a:r>
            <a:r>
              <a:rPr lang="fr-FR" dirty="0">
                <a:solidFill>
                  <a:schemeClr val="accent1">
                    <a:lumMod val="50000"/>
                  </a:schemeClr>
                </a:solidFill>
              </a:rPr>
              <a:t>=0.0002 | </a:t>
            </a:r>
            <a:r>
              <a:rPr lang="fr-FR" dirty="0" err="1">
                <a:solidFill>
                  <a:schemeClr val="accent1">
                    <a:lumMod val="50000"/>
                  </a:schemeClr>
                </a:solidFill>
              </a:rPr>
              <a:t>n_epochs</a:t>
            </a:r>
            <a:r>
              <a:rPr lang="fr-FR" dirty="0">
                <a:solidFill>
                  <a:schemeClr val="accent1">
                    <a:lumMod val="50000"/>
                  </a:schemeClr>
                </a:solidFill>
              </a:rPr>
              <a:t>=1000 du 2019-08-08_10-56</a:t>
            </a: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lvl="0" eaLnBrk="0" fontAlgn="base" hangingPunct="0">
              <a:spcBef>
                <a:spcPct val="0"/>
              </a:spcBef>
              <a:spcAft>
                <a:spcPct val="0"/>
              </a:spcAft>
            </a:pPr>
            <a:endParaRPr lang="fr-BE" altLang="fr-FR" sz="2400" dirty="0">
              <a:solidFill>
                <a:schemeClr val="accent1">
                  <a:lumMod val="50000"/>
                </a:schemeClr>
              </a:solidFill>
              <a:latin typeface="Arial" panose="020B0604020202020204" pitchFamily="34" charset="0"/>
            </a:endParaRPr>
          </a:p>
          <a:p>
            <a:pPr marL="285750" lvl="0" indent="-28575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Arial" panose="020B0604020202020204" pitchFamily="34" charset="0"/>
            </a:endParaRPr>
          </a:p>
          <a:p>
            <a:pPr marL="342900" lvl="0" indent="-342900" eaLnBrk="0" fontAlgn="base" hangingPunct="0">
              <a:spcBef>
                <a:spcPct val="0"/>
              </a:spcBef>
              <a:spcAft>
                <a:spcPct val="0"/>
              </a:spcAft>
              <a:buFontTx/>
              <a:buChar char="-"/>
            </a:pP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p:txBody>
      </p:sp>
      <p:pic>
        <p:nvPicPr>
          <p:cNvPr id="11" name="Image 10">
            <a:extLst>
              <a:ext uri="{FF2B5EF4-FFF2-40B4-BE49-F238E27FC236}">
                <a16:creationId xmlns:a16="http://schemas.microsoft.com/office/drawing/2014/main" id="{D00E1701-77C4-42F9-810B-C0EFBE7A448D}"/>
              </a:ext>
            </a:extLst>
          </p:cNvPr>
          <p:cNvPicPr/>
          <p:nvPr/>
        </p:nvPicPr>
        <p:blipFill>
          <a:blip r:embed="rId2"/>
          <a:stretch>
            <a:fillRect/>
          </a:stretch>
        </p:blipFill>
        <p:spPr>
          <a:xfrm>
            <a:off x="510363" y="1989826"/>
            <a:ext cx="11057860" cy="3517822"/>
          </a:xfrm>
          <a:prstGeom prst="rect">
            <a:avLst/>
          </a:prstGeom>
        </p:spPr>
      </p:pic>
    </p:spTree>
    <p:extLst>
      <p:ext uri="{BB962C8B-B14F-4D97-AF65-F5344CB8AC3E}">
        <p14:creationId xmlns:p14="http://schemas.microsoft.com/office/powerpoint/2010/main" val="292871075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79" y="1"/>
            <a:ext cx="8976049"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Les résultats – Graphe des </a:t>
            </a:r>
            <a:r>
              <a:rPr lang="fr-BE" sz="5400" b="1" u="sng" dirty="0" err="1">
                <a:solidFill>
                  <a:schemeClr val="accent1">
                    <a:lumMod val="75000"/>
                  </a:schemeClr>
                </a:solidFill>
                <a:effectLst>
                  <a:outerShdw blurRad="38100" dist="38100" dir="2700000" algn="tl">
                    <a:srgbClr val="000000">
                      <a:alpha val="43137"/>
                    </a:srgbClr>
                  </a:outerShdw>
                </a:effectLst>
              </a:rPr>
              <a:t>loss</a:t>
            </a:r>
            <a:endParaRPr lang="fr-BE" sz="5400" b="1" u="sng" dirty="0">
              <a:solidFill>
                <a:schemeClr val="accent1">
                  <a:lumMod val="75000"/>
                </a:schemeClr>
              </a:solidFill>
              <a:effectLst>
                <a:outerShdw blurRad="38100" dist="38100" dir="2700000" algn="tl">
                  <a:srgbClr val="000000">
                    <a:alpha val="43137"/>
                  </a:srgbClr>
                </a:outerShdw>
              </a:effectLst>
            </a:endParaRPr>
          </a:p>
        </p:txBody>
      </p: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a:t>28-08-2019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a:xfrm>
            <a:off x="4038600" y="6356350"/>
            <a:ext cx="4114800" cy="365125"/>
          </a:xfrm>
        </p:spPr>
        <p:txBody>
          <a:bodyPr/>
          <a:lstStyle/>
          <a:p>
            <a:r>
              <a:rPr lang="fr-BE" dirty="0"/>
              <a:t>ROMBAUX Michaël - IG CHARLEROI</a:t>
            </a:r>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35</a:t>
            </a:fld>
            <a:endParaRPr lang="fr-BE" dirty="0"/>
          </a:p>
        </p:txBody>
      </p:sp>
      <p:sp>
        <p:nvSpPr>
          <p:cNvPr id="2058" name="Rectangle 55">
            <a:extLst>
              <a:ext uri="{FF2B5EF4-FFF2-40B4-BE49-F238E27FC236}">
                <a16:creationId xmlns:a16="http://schemas.microsoft.com/office/drawing/2014/main" id="{A78158CE-C9E9-4808-B773-C01D500E742C}"/>
              </a:ext>
            </a:extLst>
          </p:cNvPr>
          <p:cNvSpPr>
            <a:spLocks noChangeArrowheads="1"/>
          </p:cNvSpPr>
          <p:nvPr/>
        </p:nvSpPr>
        <p:spPr bwMode="auto">
          <a:xfrm>
            <a:off x="304800" y="18584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60" name="Rectangle 57">
            <a:extLst>
              <a:ext uri="{FF2B5EF4-FFF2-40B4-BE49-F238E27FC236}">
                <a16:creationId xmlns:a16="http://schemas.microsoft.com/office/drawing/2014/main" id="{90B5CCA3-A1A8-4B43-BEBD-E500C68F3F81}"/>
              </a:ext>
            </a:extLst>
          </p:cNvPr>
          <p:cNvSpPr>
            <a:spLocks noChangeArrowheads="1"/>
          </p:cNvSpPr>
          <p:nvPr/>
        </p:nvSpPr>
        <p:spPr bwMode="auto">
          <a:xfrm>
            <a:off x="304800" y="2315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063" name="Rectangle 62">
            <a:extLst>
              <a:ext uri="{FF2B5EF4-FFF2-40B4-BE49-F238E27FC236}">
                <a16:creationId xmlns:a16="http://schemas.microsoft.com/office/drawing/2014/main" id="{8A8127A7-2EA5-462F-BF78-FAC7186D57A2}"/>
              </a:ext>
            </a:extLst>
          </p:cNvPr>
          <p:cNvSpPr>
            <a:spLocks noChangeArrowheads="1"/>
          </p:cNvSpPr>
          <p:nvPr/>
        </p:nvSpPr>
        <p:spPr bwMode="auto">
          <a:xfrm>
            <a:off x="304800" y="23156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8" name="Rectangle 64">
            <a:extLst>
              <a:ext uri="{FF2B5EF4-FFF2-40B4-BE49-F238E27FC236}">
                <a16:creationId xmlns:a16="http://schemas.microsoft.com/office/drawing/2014/main" id="{528817BB-0D38-422E-850C-791A3269D19E}"/>
              </a:ext>
            </a:extLst>
          </p:cNvPr>
          <p:cNvSpPr>
            <a:spLocks noChangeArrowheads="1"/>
          </p:cNvSpPr>
          <p:nvPr/>
        </p:nvSpPr>
        <p:spPr bwMode="auto">
          <a:xfrm>
            <a:off x="781439" y="1287520"/>
            <a:ext cx="10629122" cy="22159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r>
              <a:rPr lang="fr-BE" altLang="fr-FR" sz="1400" dirty="0" err="1">
                <a:solidFill>
                  <a:schemeClr val="accent1">
                    <a:lumMod val="50000"/>
                  </a:schemeClr>
                </a:solidFill>
                <a:latin typeface="Verdana" panose="020B0604030504040204" pitchFamily="34" charset="0"/>
                <a:cs typeface="Times New Roman" panose="02020603050405020304" pitchFamily="18" charset="0"/>
              </a:rPr>
              <a:t>Namespace</a:t>
            </a:r>
            <a:r>
              <a:rPr lang="fr-BE" altLang="fr-FR" sz="1400" dirty="0">
                <a:solidFill>
                  <a:schemeClr val="accent1">
                    <a:lumMod val="50000"/>
                  </a:schemeClr>
                </a:solidFill>
                <a:latin typeface="Verdana" panose="020B0604030504040204" pitchFamily="34" charset="0"/>
                <a:cs typeface="Times New Roman" panose="02020603050405020304" pitchFamily="18" charset="0"/>
              </a:rPr>
              <a:t>(b1=0.5, b2=0.999, </a:t>
            </a:r>
            <a:r>
              <a:rPr lang="fr-BE" altLang="fr-FR" sz="1400" dirty="0" err="1">
                <a:solidFill>
                  <a:schemeClr val="accent1">
                    <a:lumMod val="50000"/>
                  </a:schemeClr>
                </a:solidFill>
                <a:latin typeface="Verdana" panose="020B0604030504040204" pitchFamily="34" charset="0"/>
                <a:cs typeface="Times New Roman" panose="02020603050405020304" pitchFamily="18" charset="0"/>
              </a:rPr>
              <a:t>batch_size</a:t>
            </a:r>
            <a:r>
              <a:rPr lang="fr-BE" altLang="fr-FR" sz="1400" dirty="0">
                <a:solidFill>
                  <a:schemeClr val="accent1">
                    <a:lumMod val="50000"/>
                  </a:schemeClr>
                </a:solidFill>
                <a:latin typeface="Verdana" panose="020B0604030504040204" pitchFamily="34" charset="0"/>
                <a:cs typeface="Times New Roman" panose="02020603050405020304" pitchFamily="18" charset="0"/>
              </a:rPr>
              <a:t>=16, channels=1, dataset=0, </a:t>
            </a:r>
            <a:r>
              <a:rPr lang="fr-BE" altLang="fr-FR" sz="1400" dirty="0" err="1">
                <a:solidFill>
                  <a:schemeClr val="accent1">
                    <a:lumMod val="50000"/>
                  </a:schemeClr>
                </a:solidFill>
                <a:latin typeface="Verdana" panose="020B0604030504040204" pitchFamily="34" charset="0"/>
                <a:cs typeface="Times New Roman" panose="02020603050405020304" pitchFamily="18" charset="0"/>
              </a:rPr>
              <a:t>genidlabel</a:t>
            </a:r>
            <a:r>
              <a:rPr lang="fr-BE" altLang="fr-FR" sz="1400" dirty="0">
                <a:solidFill>
                  <a:schemeClr val="accent1">
                    <a:lumMod val="50000"/>
                  </a:schemeClr>
                </a:solidFill>
                <a:latin typeface="Verdana" panose="020B0604030504040204" pitchFamily="34" charset="0"/>
                <a:cs typeface="Times New Roman" panose="02020603050405020304" pitchFamily="18" charset="0"/>
              </a:rPr>
              <a:t>=5, </a:t>
            </a:r>
            <a:r>
              <a:rPr lang="fr-BE" altLang="fr-FR" sz="1400" dirty="0" err="1">
                <a:solidFill>
                  <a:schemeClr val="accent1">
                    <a:lumMod val="50000"/>
                  </a:schemeClr>
                </a:solidFill>
                <a:latin typeface="Verdana" panose="020B0604030504040204" pitchFamily="34" charset="0"/>
                <a:cs typeface="Times New Roman" panose="02020603050405020304" pitchFamily="18" charset="0"/>
              </a:rPr>
              <a:t>gennumber</a:t>
            </a:r>
            <a:r>
              <a:rPr lang="fr-BE" altLang="fr-FR" sz="1400" dirty="0">
                <a:solidFill>
                  <a:schemeClr val="accent1">
                    <a:lumMod val="50000"/>
                  </a:schemeClr>
                </a:solidFill>
                <a:latin typeface="Verdana" panose="020B0604030504040204" pitchFamily="34" charset="0"/>
                <a:cs typeface="Times New Roman" panose="02020603050405020304" pitchFamily="18" charset="0"/>
              </a:rPr>
              <a:t>=1234567890, </a:t>
            </a:r>
            <a:r>
              <a:rPr lang="fr-BE" altLang="fr-FR" sz="1400" dirty="0" err="1">
                <a:solidFill>
                  <a:schemeClr val="accent1">
                    <a:lumMod val="50000"/>
                  </a:schemeClr>
                </a:solidFill>
                <a:latin typeface="Verdana" panose="020B0604030504040204" pitchFamily="34" charset="0"/>
                <a:cs typeface="Times New Roman" panose="02020603050405020304" pitchFamily="18" charset="0"/>
              </a:rPr>
              <a:t>img_size</a:t>
            </a:r>
            <a:r>
              <a:rPr lang="fr-BE" altLang="fr-FR" sz="1400" dirty="0">
                <a:solidFill>
                  <a:schemeClr val="accent1">
                    <a:lumMod val="50000"/>
                  </a:schemeClr>
                </a:solidFill>
                <a:latin typeface="Verdana" panose="020B0604030504040204" pitchFamily="34" charset="0"/>
                <a:cs typeface="Times New Roman" panose="02020603050405020304" pitchFamily="18" charset="0"/>
              </a:rPr>
              <a:t>=128, </a:t>
            </a:r>
            <a:r>
              <a:rPr lang="fr-BE" altLang="fr-FR" sz="1400" dirty="0" err="1">
                <a:solidFill>
                  <a:schemeClr val="accent1">
                    <a:lumMod val="50000"/>
                  </a:schemeClr>
                </a:solidFill>
                <a:latin typeface="Verdana" panose="020B0604030504040204" pitchFamily="34" charset="0"/>
                <a:cs typeface="Times New Roman" panose="02020603050405020304" pitchFamily="18" charset="0"/>
              </a:rPr>
              <a:t>latent_dim</a:t>
            </a:r>
            <a:r>
              <a:rPr lang="fr-BE" altLang="fr-FR" sz="1400" dirty="0">
                <a:solidFill>
                  <a:schemeClr val="accent1">
                    <a:lumMod val="50000"/>
                  </a:schemeClr>
                </a:solidFill>
                <a:latin typeface="Verdana" panose="020B0604030504040204" pitchFamily="34" charset="0"/>
                <a:cs typeface="Times New Roman" panose="02020603050405020304" pitchFamily="18" charset="0"/>
              </a:rPr>
              <a:t>=100, </a:t>
            </a:r>
            <a:r>
              <a:rPr lang="fr-BE" altLang="fr-FR" sz="1400" dirty="0" err="1">
                <a:solidFill>
                  <a:schemeClr val="accent1">
                    <a:lumMod val="50000"/>
                  </a:schemeClr>
                </a:solidFill>
                <a:latin typeface="Verdana" panose="020B0604030504040204" pitchFamily="34" charset="0"/>
                <a:cs typeface="Times New Roman" panose="02020603050405020304" pitchFamily="18" charset="0"/>
              </a:rPr>
              <a:t>lr</a:t>
            </a:r>
            <a:r>
              <a:rPr lang="fr-BE" altLang="fr-FR" sz="1400" dirty="0">
                <a:solidFill>
                  <a:schemeClr val="accent1">
                    <a:lumMod val="50000"/>
                  </a:schemeClr>
                </a:solidFill>
                <a:latin typeface="Verdana" panose="020B0604030504040204" pitchFamily="34" charset="0"/>
                <a:cs typeface="Times New Roman" panose="02020603050405020304" pitchFamily="18" charset="0"/>
              </a:rPr>
              <a:t>=0.0002, </a:t>
            </a:r>
            <a:r>
              <a:rPr lang="fr-BE" altLang="fr-FR" sz="1400" dirty="0" err="1">
                <a:solidFill>
                  <a:schemeClr val="accent1">
                    <a:lumMod val="50000"/>
                  </a:schemeClr>
                </a:solidFill>
                <a:latin typeface="Verdana" panose="020B0604030504040204" pitchFamily="34" charset="0"/>
                <a:cs typeface="Times New Roman" panose="02020603050405020304" pitchFamily="18" charset="0"/>
              </a:rPr>
              <a:t>n_classes</a:t>
            </a:r>
            <a:r>
              <a:rPr lang="fr-BE" altLang="fr-FR" sz="1400" dirty="0">
                <a:solidFill>
                  <a:schemeClr val="accent1">
                    <a:lumMod val="50000"/>
                  </a:schemeClr>
                </a:solidFill>
                <a:latin typeface="Verdana" panose="020B0604030504040204" pitchFamily="34" charset="0"/>
                <a:cs typeface="Times New Roman" panose="02020603050405020304" pitchFamily="18" charset="0"/>
              </a:rPr>
              <a:t>=10, </a:t>
            </a:r>
            <a:r>
              <a:rPr lang="fr-BE" altLang="fr-FR" sz="1400" dirty="0" err="1">
                <a:solidFill>
                  <a:schemeClr val="accent1">
                    <a:lumMod val="50000"/>
                  </a:schemeClr>
                </a:solidFill>
                <a:latin typeface="Verdana" panose="020B0604030504040204" pitchFamily="34" charset="0"/>
                <a:cs typeface="Times New Roman" panose="02020603050405020304" pitchFamily="18" charset="0"/>
              </a:rPr>
              <a:t>n_cpu</a:t>
            </a:r>
            <a:r>
              <a:rPr lang="fr-BE" altLang="fr-FR" sz="1400" dirty="0">
                <a:solidFill>
                  <a:schemeClr val="accent1">
                    <a:lumMod val="50000"/>
                  </a:schemeClr>
                </a:solidFill>
                <a:latin typeface="Verdana" panose="020B0604030504040204" pitchFamily="34" charset="0"/>
                <a:cs typeface="Times New Roman" panose="02020603050405020304" pitchFamily="18" charset="0"/>
              </a:rPr>
              <a:t>=8, </a:t>
            </a:r>
            <a:r>
              <a:rPr lang="fr-BE" altLang="fr-FR" sz="1400" dirty="0" err="1">
                <a:solidFill>
                  <a:schemeClr val="accent1">
                    <a:lumMod val="50000"/>
                  </a:schemeClr>
                </a:solidFill>
                <a:latin typeface="Verdana" panose="020B0604030504040204" pitchFamily="34" charset="0"/>
                <a:cs typeface="Times New Roman" panose="02020603050405020304" pitchFamily="18" charset="0"/>
              </a:rPr>
              <a:t>n_epochs</a:t>
            </a:r>
            <a:r>
              <a:rPr lang="fr-BE" altLang="fr-FR" sz="1400" dirty="0">
                <a:solidFill>
                  <a:schemeClr val="accent1">
                    <a:lumMod val="50000"/>
                  </a:schemeClr>
                </a:solidFill>
                <a:latin typeface="Verdana" panose="020B0604030504040204" pitchFamily="34" charset="0"/>
                <a:cs typeface="Times New Roman" panose="02020603050405020304" pitchFamily="18" charset="0"/>
              </a:rPr>
              <a:t>=1000, </a:t>
            </a:r>
            <a:r>
              <a:rPr lang="fr-BE" altLang="fr-FR" sz="1400" dirty="0" err="1">
                <a:solidFill>
                  <a:schemeClr val="accent1">
                    <a:lumMod val="50000"/>
                  </a:schemeClr>
                </a:solidFill>
                <a:latin typeface="Verdana" panose="020B0604030504040204" pitchFamily="34" charset="0"/>
                <a:cs typeface="Times New Roman" panose="02020603050405020304" pitchFamily="18" charset="0"/>
              </a:rPr>
              <a:t>sample_interval</a:t>
            </a:r>
            <a:r>
              <a:rPr lang="fr-BE" altLang="fr-FR" sz="1400" dirty="0">
                <a:solidFill>
                  <a:schemeClr val="accent1">
                    <a:lumMod val="50000"/>
                  </a:schemeClr>
                </a:solidFill>
                <a:latin typeface="Verdana" panose="020B0604030504040204" pitchFamily="34" charset="0"/>
                <a:cs typeface="Times New Roman" panose="02020603050405020304" pitchFamily="18" charset="0"/>
              </a:rPr>
              <a:t>=3750)</a:t>
            </a:r>
          </a:p>
          <a:p>
            <a:r>
              <a:rPr lang="fr-BE" altLang="fr-FR" sz="1400" dirty="0">
                <a:solidFill>
                  <a:schemeClr val="accent1">
                    <a:lumMod val="50000"/>
                  </a:schemeClr>
                </a:solidFill>
                <a:latin typeface="Verdana" panose="020B0604030504040204" pitchFamily="34" charset="0"/>
                <a:cs typeface="Times New Roman" panose="02020603050405020304" pitchFamily="18" charset="0"/>
              </a:rPr>
              <a:t>du 2019-08-11_15-08</a:t>
            </a:r>
          </a:p>
          <a:p>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lvl="0" eaLnBrk="0" fontAlgn="base" hangingPunct="0">
              <a:spcBef>
                <a:spcPct val="0"/>
              </a:spcBef>
              <a:spcAft>
                <a:spcPct val="0"/>
              </a:spcAft>
            </a:pPr>
            <a:endParaRPr lang="fr-BE" altLang="fr-FR" sz="2400" dirty="0">
              <a:solidFill>
                <a:schemeClr val="accent1">
                  <a:lumMod val="50000"/>
                </a:schemeClr>
              </a:solidFill>
              <a:latin typeface="Arial" panose="020B0604020202020204" pitchFamily="34" charset="0"/>
            </a:endParaRPr>
          </a:p>
          <a:p>
            <a:pPr marL="285750" lvl="0" indent="-28575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Arial" panose="020B0604020202020204" pitchFamily="34" charset="0"/>
            </a:endParaRPr>
          </a:p>
          <a:p>
            <a:pPr marL="342900" lvl="0" indent="-342900" eaLnBrk="0" fontAlgn="base" hangingPunct="0">
              <a:spcBef>
                <a:spcPct val="0"/>
              </a:spcBef>
              <a:spcAft>
                <a:spcPct val="0"/>
              </a:spcAft>
              <a:buFontTx/>
              <a:buChar char="-"/>
            </a:pP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p:txBody>
      </p:sp>
      <p:pic>
        <p:nvPicPr>
          <p:cNvPr id="12" name="Image 11">
            <a:extLst>
              <a:ext uri="{FF2B5EF4-FFF2-40B4-BE49-F238E27FC236}">
                <a16:creationId xmlns:a16="http://schemas.microsoft.com/office/drawing/2014/main" id="{34AE2015-3FC3-4574-A4A0-21C8D971464F}"/>
              </a:ext>
            </a:extLst>
          </p:cNvPr>
          <p:cNvPicPr/>
          <p:nvPr/>
        </p:nvPicPr>
        <p:blipFill>
          <a:blip r:embed="rId2"/>
          <a:stretch>
            <a:fillRect/>
          </a:stretch>
        </p:blipFill>
        <p:spPr>
          <a:xfrm>
            <a:off x="304800" y="2105247"/>
            <a:ext cx="11507972" cy="3338615"/>
          </a:xfrm>
          <a:prstGeom prst="rect">
            <a:avLst/>
          </a:prstGeom>
        </p:spPr>
      </p:pic>
    </p:spTree>
    <p:extLst>
      <p:ext uri="{BB962C8B-B14F-4D97-AF65-F5344CB8AC3E}">
        <p14:creationId xmlns:p14="http://schemas.microsoft.com/office/powerpoint/2010/main" val="16537626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79" y="1"/>
            <a:ext cx="8976049"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Les résultats – Graphe des </a:t>
            </a:r>
            <a:r>
              <a:rPr lang="fr-BE" sz="5400" b="1" u="sng" dirty="0" err="1">
                <a:solidFill>
                  <a:schemeClr val="accent1">
                    <a:lumMod val="75000"/>
                  </a:schemeClr>
                </a:solidFill>
                <a:effectLst>
                  <a:outerShdw blurRad="38100" dist="38100" dir="2700000" algn="tl">
                    <a:srgbClr val="000000">
                      <a:alpha val="43137"/>
                    </a:srgbClr>
                  </a:outerShdw>
                </a:effectLst>
              </a:rPr>
              <a:t>loss</a:t>
            </a:r>
            <a:endParaRPr lang="fr-BE" sz="5400" b="1" u="sng" dirty="0">
              <a:solidFill>
                <a:schemeClr val="accent1">
                  <a:lumMod val="75000"/>
                </a:schemeClr>
              </a:solidFill>
              <a:effectLst>
                <a:outerShdw blurRad="38100" dist="38100" dir="2700000" algn="tl">
                  <a:srgbClr val="000000">
                    <a:alpha val="43137"/>
                  </a:srgbClr>
                </a:outerShdw>
              </a:effectLst>
            </a:endParaRPr>
          </a:p>
        </p:txBody>
      </p: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a:t>28-08-2019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a:xfrm>
            <a:off x="4038600" y="6356350"/>
            <a:ext cx="4114800" cy="365125"/>
          </a:xfrm>
        </p:spPr>
        <p:txBody>
          <a:bodyPr/>
          <a:lstStyle/>
          <a:p>
            <a:r>
              <a:rPr lang="fr-BE" dirty="0"/>
              <a:t>ROMBAUX Michaël - IG CHARLEROI</a:t>
            </a:r>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36</a:t>
            </a:fld>
            <a:endParaRPr lang="fr-BE" dirty="0"/>
          </a:p>
        </p:txBody>
      </p:sp>
      <p:sp>
        <p:nvSpPr>
          <p:cNvPr id="2060" name="Rectangle 57">
            <a:extLst>
              <a:ext uri="{FF2B5EF4-FFF2-40B4-BE49-F238E27FC236}">
                <a16:creationId xmlns:a16="http://schemas.microsoft.com/office/drawing/2014/main" id="{90B5CCA3-A1A8-4B43-BEBD-E500C68F3F81}"/>
              </a:ext>
            </a:extLst>
          </p:cNvPr>
          <p:cNvSpPr>
            <a:spLocks noChangeArrowheads="1"/>
          </p:cNvSpPr>
          <p:nvPr/>
        </p:nvSpPr>
        <p:spPr bwMode="auto">
          <a:xfrm>
            <a:off x="304800" y="2315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063" name="Rectangle 62">
            <a:extLst>
              <a:ext uri="{FF2B5EF4-FFF2-40B4-BE49-F238E27FC236}">
                <a16:creationId xmlns:a16="http://schemas.microsoft.com/office/drawing/2014/main" id="{8A8127A7-2EA5-462F-BF78-FAC7186D57A2}"/>
              </a:ext>
            </a:extLst>
          </p:cNvPr>
          <p:cNvSpPr>
            <a:spLocks noChangeArrowheads="1"/>
          </p:cNvSpPr>
          <p:nvPr/>
        </p:nvSpPr>
        <p:spPr bwMode="auto">
          <a:xfrm>
            <a:off x="304800" y="23156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8" name="Rectangle 64">
            <a:extLst>
              <a:ext uri="{FF2B5EF4-FFF2-40B4-BE49-F238E27FC236}">
                <a16:creationId xmlns:a16="http://schemas.microsoft.com/office/drawing/2014/main" id="{528817BB-0D38-422E-850C-791A3269D19E}"/>
              </a:ext>
            </a:extLst>
          </p:cNvPr>
          <p:cNvSpPr>
            <a:spLocks noChangeArrowheads="1"/>
          </p:cNvSpPr>
          <p:nvPr/>
        </p:nvSpPr>
        <p:spPr bwMode="auto">
          <a:xfrm>
            <a:off x="781439" y="1287520"/>
            <a:ext cx="10629122"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lvl="0" eaLnBrk="0" fontAlgn="base" hangingPunct="0">
              <a:spcBef>
                <a:spcPct val="0"/>
              </a:spcBef>
              <a:spcAft>
                <a:spcPct val="0"/>
              </a:spcAft>
            </a:pPr>
            <a:endParaRPr lang="fr-BE" altLang="fr-FR" sz="2400" dirty="0">
              <a:solidFill>
                <a:schemeClr val="accent1">
                  <a:lumMod val="50000"/>
                </a:schemeClr>
              </a:solidFill>
              <a:latin typeface="Arial" panose="020B0604020202020204" pitchFamily="34" charset="0"/>
            </a:endParaRPr>
          </a:p>
          <a:p>
            <a:pPr marL="285750" lvl="0" indent="-28575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Arial" panose="020B0604020202020204" pitchFamily="34" charset="0"/>
            </a:endParaRPr>
          </a:p>
          <a:p>
            <a:pPr marL="342900" lvl="0" indent="-342900" eaLnBrk="0" fontAlgn="base" hangingPunct="0">
              <a:spcBef>
                <a:spcPct val="0"/>
              </a:spcBef>
              <a:spcAft>
                <a:spcPct val="0"/>
              </a:spcAft>
              <a:buFontTx/>
              <a:buChar char="-"/>
            </a:pP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p:txBody>
      </p:sp>
      <p:pic>
        <p:nvPicPr>
          <p:cNvPr id="11" name="Image 10">
            <a:extLst>
              <a:ext uri="{FF2B5EF4-FFF2-40B4-BE49-F238E27FC236}">
                <a16:creationId xmlns:a16="http://schemas.microsoft.com/office/drawing/2014/main" id="{02BB8D28-0D94-4D70-A75B-F4E0B24F6C02}"/>
              </a:ext>
            </a:extLst>
          </p:cNvPr>
          <p:cNvPicPr/>
          <p:nvPr/>
        </p:nvPicPr>
        <p:blipFill>
          <a:blip r:embed="rId2"/>
          <a:stretch>
            <a:fillRect/>
          </a:stretch>
        </p:blipFill>
        <p:spPr>
          <a:xfrm>
            <a:off x="194930" y="1201490"/>
            <a:ext cx="11802140" cy="4455019"/>
          </a:xfrm>
          <a:prstGeom prst="rect">
            <a:avLst/>
          </a:prstGeom>
        </p:spPr>
      </p:pic>
    </p:spTree>
    <p:extLst>
      <p:ext uri="{BB962C8B-B14F-4D97-AF65-F5344CB8AC3E}">
        <p14:creationId xmlns:p14="http://schemas.microsoft.com/office/powerpoint/2010/main" val="330759840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79" y="1"/>
            <a:ext cx="8976049"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Conclusion</a:t>
            </a:r>
          </a:p>
        </p:txBody>
      </p: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a:t>28-08-2019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a:xfrm>
            <a:off x="4038600" y="6356350"/>
            <a:ext cx="4114800" cy="365125"/>
          </a:xfrm>
        </p:spPr>
        <p:txBody>
          <a:bodyPr/>
          <a:lstStyle/>
          <a:p>
            <a:r>
              <a:rPr lang="fr-BE" dirty="0"/>
              <a:t>ROMBAUX Michaël - IG CHARLEROI</a:t>
            </a:r>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37</a:t>
            </a:fld>
            <a:endParaRPr lang="fr-BE" dirty="0"/>
          </a:p>
        </p:txBody>
      </p:sp>
      <p:sp>
        <p:nvSpPr>
          <p:cNvPr id="2058" name="Rectangle 55">
            <a:extLst>
              <a:ext uri="{FF2B5EF4-FFF2-40B4-BE49-F238E27FC236}">
                <a16:creationId xmlns:a16="http://schemas.microsoft.com/office/drawing/2014/main" id="{A78158CE-C9E9-4808-B773-C01D500E742C}"/>
              </a:ext>
            </a:extLst>
          </p:cNvPr>
          <p:cNvSpPr>
            <a:spLocks noChangeArrowheads="1"/>
          </p:cNvSpPr>
          <p:nvPr/>
        </p:nvSpPr>
        <p:spPr bwMode="auto">
          <a:xfrm>
            <a:off x="304800" y="18584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60" name="Rectangle 57">
            <a:extLst>
              <a:ext uri="{FF2B5EF4-FFF2-40B4-BE49-F238E27FC236}">
                <a16:creationId xmlns:a16="http://schemas.microsoft.com/office/drawing/2014/main" id="{90B5CCA3-A1A8-4B43-BEBD-E500C68F3F81}"/>
              </a:ext>
            </a:extLst>
          </p:cNvPr>
          <p:cNvSpPr>
            <a:spLocks noChangeArrowheads="1"/>
          </p:cNvSpPr>
          <p:nvPr/>
        </p:nvSpPr>
        <p:spPr bwMode="auto">
          <a:xfrm>
            <a:off x="304800" y="2315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063" name="Rectangle 62">
            <a:extLst>
              <a:ext uri="{FF2B5EF4-FFF2-40B4-BE49-F238E27FC236}">
                <a16:creationId xmlns:a16="http://schemas.microsoft.com/office/drawing/2014/main" id="{8A8127A7-2EA5-462F-BF78-FAC7186D57A2}"/>
              </a:ext>
            </a:extLst>
          </p:cNvPr>
          <p:cNvSpPr>
            <a:spLocks noChangeArrowheads="1"/>
          </p:cNvSpPr>
          <p:nvPr/>
        </p:nvSpPr>
        <p:spPr bwMode="auto">
          <a:xfrm>
            <a:off x="304800" y="23156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8" name="Rectangle 64">
            <a:extLst>
              <a:ext uri="{FF2B5EF4-FFF2-40B4-BE49-F238E27FC236}">
                <a16:creationId xmlns:a16="http://schemas.microsoft.com/office/drawing/2014/main" id="{528817BB-0D38-422E-850C-791A3269D19E}"/>
              </a:ext>
            </a:extLst>
          </p:cNvPr>
          <p:cNvSpPr>
            <a:spLocks noChangeArrowheads="1"/>
          </p:cNvSpPr>
          <p:nvPr/>
        </p:nvSpPr>
        <p:spPr bwMode="auto">
          <a:xfrm>
            <a:off x="781438" y="1510803"/>
            <a:ext cx="10629122" cy="4893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285750" lvl="0" indent="-285750" eaLnBrk="0" fontAlgn="base" hangingPunct="0">
              <a:spcBef>
                <a:spcPct val="0"/>
              </a:spcBef>
              <a:spcAft>
                <a:spcPct val="0"/>
              </a:spcAft>
              <a:buFont typeface="Wingdings" panose="05000000000000000000" pitchFamily="2" charset="2"/>
              <a:buChar char="q"/>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Travail très intéressant</a:t>
            </a:r>
          </a:p>
          <a:p>
            <a:pPr marL="285750" lvl="0" indent="-28575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marL="285750" lvl="0" indent="-285750" eaLnBrk="0" fontAlgn="base" hangingPunct="0">
              <a:spcBef>
                <a:spcPct val="0"/>
              </a:spcBef>
              <a:spcAft>
                <a:spcPct val="0"/>
              </a:spcAft>
              <a:buFont typeface="Wingdings" panose="05000000000000000000" pitchFamily="2" charset="2"/>
              <a:buChar char="q"/>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Mix entre théorie et programmation</a:t>
            </a:r>
          </a:p>
          <a:p>
            <a:pPr marL="285750" lvl="0" indent="-28575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marL="285750" lvl="0" indent="-285750" eaLnBrk="0" fontAlgn="base" hangingPunct="0">
              <a:spcBef>
                <a:spcPct val="0"/>
              </a:spcBef>
              <a:spcAft>
                <a:spcPct val="0"/>
              </a:spcAft>
              <a:buFont typeface="Wingdings" panose="05000000000000000000" pitchFamily="2" charset="2"/>
              <a:buChar char="q"/>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Première approche du </a:t>
            </a:r>
            <a:r>
              <a:rPr lang="fr-BE" altLang="fr-FR" sz="2400" dirty="0" err="1">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Deep</a:t>
            </a: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Learning</a:t>
            </a:r>
          </a:p>
          <a:p>
            <a:pPr marL="285750" lvl="0" indent="-28575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Verdana" panose="020B0604030504040204" pitchFamily="34" charset="0"/>
              <a:cs typeface="Times New Roman" panose="02020603050405020304" pitchFamily="18" charset="0"/>
            </a:endParaRPr>
          </a:p>
          <a:p>
            <a:pPr marL="285750" lvl="0" indent="-285750" eaLnBrk="0" fontAlgn="base" hangingPunct="0">
              <a:spcBef>
                <a:spcPct val="0"/>
              </a:spcBef>
              <a:spcAft>
                <a:spcPct val="0"/>
              </a:spcAft>
              <a:buFont typeface="Wingdings" panose="05000000000000000000" pitchFamily="2" charset="2"/>
              <a:buChar char="q"/>
            </a:pPr>
            <a:r>
              <a:rPr lang="fr-BE" altLang="fr-FR" sz="2400" dirty="0">
                <a:solidFill>
                  <a:schemeClr val="accent1">
                    <a:lumMod val="50000"/>
                  </a:schemeClr>
                </a:solidFill>
                <a:latin typeface="Verdana" panose="020B0604030504040204" pitchFamily="34" charset="0"/>
                <a:cs typeface="Times New Roman" panose="02020603050405020304" pitchFamily="18" charset="0"/>
              </a:rPr>
              <a:t> Vision du potentiel des algorithmes d’IA</a:t>
            </a:r>
          </a:p>
          <a:p>
            <a:pPr marL="285750" lvl="0" indent="-28575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Verdana" panose="020B0604030504040204" pitchFamily="34" charset="0"/>
              <a:cs typeface="Times New Roman" panose="02020603050405020304" pitchFamily="18" charset="0"/>
            </a:endParaRPr>
          </a:p>
          <a:p>
            <a:pPr marL="285750" lvl="0" indent="-285750" eaLnBrk="0" fontAlgn="base" hangingPunct="0">
              <a:spcBef>
                <a:spcPct val="0"/>
              </a:spcBef>
              <a:spcAft>
                <a:spcPct val="0"/>
              </a:spcAft>
              <a:buFont typeface="Wingdings" panose="05000000000000000000" pitchFamily="2" charset="2"/>
              <a:buChar char="q"/>
            </a:pPr>
            <a:r>
              <a:rPr lang="fr-BE" altLang="fr-FR" sz="2400" dirty="0">
                <a:solidFill>
                  <a:schemeClr val="accent1">
                    <a:lumMod val="50000"/>
                  </a:schemeClr>
                </a:solidFill>
                <a:latin typeface="Verdana" panose="020B0604030504040204" pitchFamily="34" charset="0"/>
                <a:cs typeface="Times New Roman" panose="02020603050405020304" pitchFamily="18" charset="0"/>
              </a:rPr>
              <a:t> Apport de l’exploitation des modèles et des </a:t>
            </a:r>
            <a:r>
              <a:rPr lang="fr-BE" altLang="fr-FR" sz="2400">
                <a:solidFill>
                  <a:schemeClr val="accent1">
                    <a:lumMod val="50000"/>
                  </a:schemeClr>
                </a:solidFill>
                <a:latin typeface="Verdana" panose="020B0604030504040204" pitchFamily="34" charset="0"/>
                <a:cs typeface="Times New Roman" panose="02020603050405020304" pitchFamily="18" charset="0"/>
              </a:rPr>
              <a:t>Loss</a:t>
            </a:r>
            <a:endParaRPr lang="fr-BE" altLang="fr-FR" sz="2400" dirty="0">
              <a:solidFill>
                <a:schemeClr val="accent1">
                  <a:lumMod val="50000"/>
                </a:schemeClr>
              </a:solidFill>
              <a:latin typeface="Verdana" panose="020B0604030504040204" pitchFamily="34" charset="0"/>
              <a:cs typeface="Times New Roman" panose="02020603050405020304" pitchFamily="18" charset="0"/>
            </a:endParaRPr>
          </a:p>
          <a:p>
            <a:pPr marL="285750" lvl="0" indent="-28575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Verdana" panose="020B0604030504040204" pitchFamily="34" charset="0"/>
              <a:cs typeface="Times New Roman" panose="02020603050405020304" pitchFamily="18" charset="0"/>
            </a:endParaRPr>
          </a:p>
          <a:p>
            <a:pPr marL="285750" lvl="0" indent="-285750" eaLnBrk="0" fontAlgn="base" hangingPunct="0">
              <a:spcBef>
                <a:spcPct val="0"/>
              </a:spcBef>
              <a:spcAft>
                <a:spcPct val="0"/>
              </a:spcAft>
              <a:buFont typeface="Wingdings" panose="05000000000000000000" pitchFamily="2" charset="2"/>
              <a:buChar char="q"/>
            </a:pPr>
            <a:r>
              <a:rPr lang="fr-BE" altLang="fr-FR" sz="2400" dirty="0">
                <a:solidFill>
                  <a:schemeClr val="accent1">
                    <a:lumMod val="50000"/>
                  </a:schemeClr>
                </a:solidFill>
                <a:latin typeface="Verdana" panose="020B0604030504040204" pitchFamily="34" charset="0"/>
                <a:cs typeface="Times New Roman" panose="02020603050405020304" pitchFamily="18" charset="0"/>
              </a:rPr>
              <a:t> Ajout d’une interface et exécution sur CPU pour les tests</a:t>
            </a:r>
            <a:endParaRPr lang="fr-BE" altLang="fr-FR" sz="2400" dirty="0">
              <a:solidFill>
                <a:schemeClr val="accent1">
                  <a:lumMod val="50000"/>
                </a:schemeClr>
              </a:solidFill>
              <a:latin typeface="Arial" panose="020B0604020202020204" pitchFamily="34" charset="0"/>
            </a:endParaRPr>
          </a:p>
          <a:p>
            <a:pPr marL="285750" lvl="0" indent="-28575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Arial" panose="020B0604020202020204" pitchFamily="34" charset="0"/>
            </a:endParaRPr>
          </a:p>
          <a:p>
            <a:pPr marL="342900" lvl="0" indent="-342900" eaLnBrk="0" fontAlgn="base" hangingPunct="0">
              <a:spcBef>
                <a:spcPct val="0"/>
              </a:spcBef>
              <a:spcAft>
                <a:spcPct val="0"/>
              </a:spcAft>
              <a:buFontTx/>
              <a:buChar char="-"/>
            </a:pP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p:txBody>
      </p:sp>
    </p:spTree>
    <p:extLst>
      <p:ext uri="{BB962C8B-B14F-4D97-AF65-F5344CB8AC3E}">
        <p14:creationId xmlns:p14="http://schemas.microsoft.com/office/powerpoint/2010/main" val="155364019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838200" y="1615737"/>
            <a:ext cx="10498584" cy="1642180"/>
          </a:xfrm>
          <a:noFill/>
          <a:effectLst>
            <a:softEdge rad="12700"/>
          </a:effectLst>
        </p:spPr>
        <p:txBody>
          <a:bodyPr>
            <a:noAutofit/>
          </a:bodyPr>
          <a:lstStyle/>
          <a:p>
            <a:pPr algn="ctr"/>
            <a:r>
              <a:rPr lang="fr-BE" sz="5400" b="1" u="sng" dirty="0">
                <a:solidFill>
                  <a:schemeClr val="accent1">
                    <a:lumMod val="75000"/>
                  </a:schemeClr>
                </a:solidFill>
                <a:effectLst>
                  <a:outerShdw blurRad="38100" dist="38100" dir="2700000" algn="tl">
                    <a:srgbClr val="000000">
                      <a:alpha val="43137"/>
                    </a:srgbClr>
                  </a:outerShdw>
                </a:effectLst>
              </a:rPr>
              <a:t>Merci pour votre attention</a:t>
            </a:r>
            <a:br>
              <a:rPr lang="fr-BE" sz="5400" b="1" u="sng" dirty="0">
                <a:solidFill>
                  <a:schemeClr val="accent1">
                    <a:lumMod val="75000"/>
                  </a:schemeClr>
                </a:solidFill>
                <a:effectLst>
                  <a:outerShdw blurRad="38100" dist="38100" dir="2700000" algn="tl">
                    <a:srgbClr val="000000">
                      <a:alpha val="43137"/>
                    </a:srgbClr>
                  </a:outerShdw>
                </a:effectLst>
              </a:rPr>
            </a:br>
            <a:br>
              <a:rPr lang="fr-BE" sz="5400" b="1" u="sng" dirty="0">
                <a:solidFill>
                  <a:schemeClr val="accent1">
                    <a:lumMod val="75000"/>
                  </a:schemeClr>
                </a:solidFill>
                <a:effectLst>
                  <a:outerShdw blurRad="38100" dist="38100" dir="2700000" algn="tl">
                    <a:srgbClr val="000000">
                      <a:alpha val="43137"/>
                    </a:srgbClr>
                  </a:outerShdw>
                </a:effectLst>
              </a:rPr>
            </a:br>
            <a:r>
              <a:rPr lang="fr-BE" sz="5400" b="1" u="sng" dirty="0">
                <a:solidFill>
                  <a:schemeClr val="accent1">
                    <a:lumMod val="75000"/>
                  </a:schemeClr>
                </a:solidFill>
                <a:effectLst>
                  <a:outerShdw blurRad="38100" dist="38100" dir="2700000" algn="tl">
                    <a:srgbClr val="000000">
                      <a:alpha val="43137"/>
                    </a:srgbClr>
                  </a:outerShdw>
                </a:effectLst>
              </a:rPr>
              <a:t>DEMO</a:t>
            </a:r>
          </a:p>
        </p:txBody>
      </p: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a:t>28-08-2019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a:xfrm>
            <a:off x="4038600" y="6356350"/>
            <a:ext cx="4114800" cy="365125"/>
          </a:xfrm>
        </p:spPr>
        <p:txBody>
          <a:bodyPr/>
          <a:lstStyle/>
          <a:p>
            <a:r>
              <a:rPr lang="fr-BE" dirty="0"/>
              <a:t>ROMBAUX Michaël - IG CHARLEROI</a:t>
            </a:r>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38</a:t>
            </a:fld>
            <a:endParaRPr lang="fr-BE" dirty="0"/>
          </a:p>
        </p:txBody>
      </p:sp>
      <p:sp>
        <p:nvSpPr>
          <p:cNvPr id="2058" name="Rectangle 55">
            <a:extLst>
              <a:ext uri="{FF2B5EF4-FFF2-40B4-BE49-F238E27FC236}">
                <a16:creationId xmlns:a16="http://schemas.microsoft.com/office/drawing/2014/main" id="{A78158CE-C9E9-4808-B773-C01D500E742C}"/>
              </a:ext>
            </a:extLst>
          </p:cNvPr>
          <p:cNvSpPr>
            <a:spLocks noChangeArrowheads="1"/>
          </p:cNvSpPr>
          <p:nvPr/>
        </p:nvSpPr>
        <p:spPr bwMode="auto">
          <a:xfrm>
            <a:off x="304800" y="18584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60" name="Rectangle 57">
            <a:extLst>
              <a:ext uri="{FF2B5EF4-FFF2-40B4-BE49-F238E27FC236}">
                <a16:creationId xmlns:a16="http://schemas.microsoft.com/office/drawing/2014/main" id="{90B5CCA3-A1A8-4B43-BEBD-E500C68F3F81}"/>
              </a:ext>
            </a:extLst>
          </p:cNvPr>
          <p:cNvSpPr>
            <a:spLocks noChangeArrowheads="1"/>
          </p:cNvSpPr>
          <p:nvPr/>
        </p:nvSpPr>
        <p:spPr bwMode="auto">
          <a:xfrm>
            <a:off x="304800" y="2315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063" name="Rectangle 62">
            <a:extLst>
              <a:ext uri="{FF2B5EF4-FFF2-40B4-BE49-F238E27FC236}">
                <a16:creationId xmlns:a16="http://schemas.microsoft.com/office/drawing/2014/main" id="{8A8127A7-2EA5-462F-BF78-FAC7186D57A2}"/>
              </a:ext>
            </a:extLst>
          </p:cNvPr>
          <p:cNvSpPr>
            <a:spLocks noChangeArrowheads="1"/>
          </p:cNvSpPr>
          <p:nvPr/>
        </p:nvSpPr>
        <p:spPr bwMode="auto">
          <a:xfrm>
            <a:off x="304800" y="23156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8" name="Rectangle 64">
            <a:extLst>
              <a:ext uri="{FF2B5EF4-FFF2-40B4-BE49-F238E27FC236}">
                <a16:creationId xmlns:a16="http://schemas.microsoft.com/office/drawing/2014/main" id="{528817BB-0D38-422E-850C-791A3269D19E}"/>
              </a:ext>
            </a:extLst>
          </p:cNvPr>
          <p:cNvSpPr>
            <a:spLocks noChangeArrowheads="1"/>
          </p:cNvSpPr>
          <p:nvPr/>
        </p:nvSpPr>
        <p:spPr bwMode="auto">
          <a:xfrm>
            <a:off x="781438" y="1510803"/>
            <a:ext cx="10629122"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285750" lvl="0" indent="-28575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Arial" panose="020B0604020202020204" pitchFamily="34" charset="0"/>
            </a:endParaRPr>
          </a:p>
          <a:p>
            <a:pPr marL="342900" lvl="0" indent="-342900" eaLnBrk="0" fontAlgn="base" hangingPunct="0">
              <a:spcBef>
                <a:spcPct val="0"/>
              </a:spcBef>
              <a:spcAft>
                <a:spcPct val="0"/>
              </a:spcAft>
              <a:buFontTx/>
              <a:buChar char="-"/>
            </a:pP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p:txBody>
      </p:sp>
    </p:spTree>
    <p:extLst>
      <p:ext uri="{BB962C8B-B14F-4D97-AF65-F5344CB8AC3E}">
        <p14:creationId xmlns:p14="http://schemas.microsoft.com/office/powerpoint/2010/main" val="13261711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80" y="1"/>
            <a:ext cx="7099040"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Introduction</a:t>
            </a:r>
          </a:p>
        </p:txBody>
      </p:sp>
      <p:cxnSp>
        <p:nvCxnSpPr>
          <p:cNvPr id="11" name="Connecteur droit 10">
            <a:extLst>
              <a:ext uri="{FF2B5EF4-FFF2-40B4-BE49-F238E27FC236}">
                <a16:creationId xmlns:a16="http://schemas.microsoft.com/office/drawing/2014/main" id="{53B3DD2F-AE09-4031-828A-B4E8961CE168}"/>
              </a:ext>
            </a:extLst>
          </p:cNvPr>
          <p:cNvCxnSpPr/>
          <p:nvPr/>
        </p:nvCxnSpPr>
        <p:spPr>
          <a:xfrm>
            <a:off x="157065" y="5803641"/>
            <a:ext cx="11877869" cy="0"/>
          </a:xfrm>
          <a:prstGeom prst="line">
            <a:avLst/>
          </a:prstGeom>
          <a:ln w="50800">
            <a:gradFill flip="none" rotWithShape="1">
              <a:gsLst>
                <a:gs pos="0">
                  <a:schemeClr val="bg1">
                    <a:lumMod val="50000"/>
                  </a:schemeClr>
                </a:gs>
                <a:gs pos="38000">
                  <a:schemeClr val="accent1">
                    <a:lumMod val="45000"/>
                    <a:lumOff val="55000"/>
                  </a:schemeClr>
                </a:gs>
                <a:gs pos="77000">
                  <a:schemeClr val="accent1">
                    <a:lumMod val="45000"/>
                    <a:lumOff val="55000"/>
                  </a:schemeClr>
                </a:gs>
                <a:gs pos="100000">
                  <a:schemeClr val="accent1">
                    <a:lumMod val="30000"/>
                    <a:lumOff val="7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a:t>28-08-2019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p:txBody>
          <a:bodyPr/>
          <a:lstStyle/>
          <a:p>
            <a:r>
              <a:rPr lang="fr-BE"/>
              <a:t>ROMBAUX Michaël - IG CHARLEROI</a:t>
            </a:r>
            <a:endParaRPr lang="fr-BE" dirty="0"/>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4</a:t>
            </a:fld>
            <a:endParaRPr lang="fr-BE" dirty="0"/>
          </a:p>
        </p:txBody>
      </p:sp>
      <p:sp>
        <p:nvSpPr>
          <p:cNvPr id="10" name="Rectangle 64">
            <a:extLst>
              <a:ext uri="{FF2B5EF4-FFF2-40B4-BE49-F238E27FC236}">
                <a16:creationId xmlns:a16="http://schemas.microsoft.com/office/drawing/2014/main" id="{C2C992F5-5F97-4F09-BC3B-F0334C5BF37A}"/>
              </a:ext>
            </a:extLst>
          </p:cNvPr>
          <p:cNvSpPr>
            <a:spLocks noChangeArrowheads="1"/>
          </p:cNvSpPr>
          <p:nvPr/>
        </p:nvSpPr>
        <p:spPr bwMode="auto">
          <a:xfrm>
            <a:off x="781438" y="1510803"/>
            <a:ext cx="11253496"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285750" lvl="0" indent="-285750" eaLnBrk="0" fontAlgn="base" hangingPunct="0">
              <a:spcBef>
                <a:spcPct val="0"/>
              </a:spcBef>
              <a:spcAft>
                <a:spcPct val="0"/>
              </a:spcAft>
              <a:buFont typeface="Wingdings" panose="05000000000000000000" pitchFamily="2" charset="2"/>
              <a:buChar char="q"/>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Le projet et son but </a:t>
            </a:r>
          </a:p>
          <a:p>
            <a:pPr eaLnBrk="0" fontAlgn="base" hangingPunct="0">
              <a:spcBef>
                <a:spcPct val="0"/>
              </a:spcBef>
              <a:spcAft>
                <a:spcPct val="0"/>
              </a:spcAft>
            </a:pPr>
            <a:endParaRPr lang="fr-BE" altLang="fr-FR" sz="2400" dirty="0">
              <a:solidFill>
                <a:schemeClr val="accent1">
                  <a:lumMod val="50000"/>
                </a:schemeClr>
              </a:solidFill>
              <a:latin typeface="Verdana" panose="020B0604030504040204" pitchFamily="34" charset="0"/>
              <a:ea typeface="Verdana" panose="020B0604030504040204" pitchFamily="34" charset="0"/>
              <a:cs typeface="Times New Roman" panose="02020603050405020304" pitchFamily="18" charset="0"/>
            </a:endParaRPr>
          </a:p>
          <a:p>
            <a:pPr eaLnBrk="0" fontAlgn="base" hangingPunct="0">
              <a:spcBef>
                <a:spcPct val="0"/>
              </a:spcBef>
              <a:spcAft>
                <a:spcPct val="0"/>
              </a:spcAft>
            </a:pPr>
            <a:r>
              <a:rPr lang="fr-BE" altLang="fr-FR" sz="2400" dirty="0">
                <a:solidFill>
                  <a:schemeClr val="accent1">
                    <a:lumMod val="50000"/>
                  </a:schemeClr>
                </a:solidFill>
                <a:latin typeface="Verdana" panose="020B0604030504040204" pitchFamily="34" charset="0"/>
                <a:ea typeface="Verdana" panose="020B0604030504040204" pitchFamily="34" charset="0"/>
                <a:cs typeface="Times New Roman" panose="02020603050405020304" pitchFamily="18" charset="0"/>
              </a:rPr>
              <a:t>Interface Homme – Machine pour aider la créativité.</a:t>
            </a:r>
            <a:endParaRPr lang="fr-BE" altLang="fr-FR" sz="2400" dirty="0">
              <a:solidFill>
                <a:schemeClr val="accent1">
                  <a:lumMod val="50000"/>
                </a:schemeClr>
              </a:solidFill>
              <a:latin typeface="Verdana" panose="020B0604030504040204" pitchFamily="34" charset="0"/>
              <a:ea typeface="Verdana" panose="020B0604030504040204" pitchFamily="34" charset="0"/>
              <a:cs typeface="Verdana" panose="020B0604030504040204" pitchFamily="34" charset="0"/>
            </a:endParaRPr>
          </a:p>
          <a:p>
            <a:pPr lvl="0" eaLnBrk="0" fontAlgn="base" hangingPunct="0">
              <a:spcBef>
                <a:spcPct val="0"/>
              </a:spcBef>
              <a:spcAft>
                <a:spcPct val="0"/>
              </a:spcAft>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lvl="0" eaLnBrk="0" fontAlgn="base" hangingPunct="0">
              <a:spcBef>
                <a:spcPct val="0"/>
              </a:spcBef>
              <a:spcAft>
                <a:spcPct val="0"/>
              </a:spcAft>
            </a:pPr>
            <a:r>
              <a:rPr kumimoji="0" lang="fr-BE" altLang="fr-FR" sz="2400" b="0" i="0" u="none" strike="noStrike" cap="none" normalizeH="0" baseline="0" dirty="0">
                <a:ln>
                  <a:noFill/>
                </a:ln>
                <a:solidFill>
                  <a:schemeClr val="accent1">
                    <a:lumMod val="50000"/>
                  </a:schemeClr>
                </a:solidFill>
                <a:effectLst/>
                <a:latin typeface="Verdana" panose="020B0604030504040204" pitchFamily="34" charset="0"/>
                <a:ea typeface="Verdana" panose="020B0604030504040204" pitchFamily="34" charset="0"/>
                <a:cs typeface="Times New Roman" panose="02020603050405020304" pitchFamily="18" charset="0"/>
              </a:rPr>
              <a:t>But : Faire imiter des données à une machine en dialoguant avec elle. (Information (dataset) + Caractéristique (label) =&gt; Artefact) </a:t>
            </a:r>
          </a:p>
        </p:txBody>
      </p:sp>
      <p:sp>
        <p:nvSpPr>
          <p:cNvPr id="3" name="ZoneTexte 2">
            <a:extLst>
              <a:ext uri="{FF2B5EF4-FFF2-40B4-BE49-F238E27FC236}">
                <a16:creationId xmlns:a16="http://schemas.microsoft.com/office/drawing/2014/main" id="{0695E4EE-5B64-4669-8584-6D6A778EDE13}"/>
              </a:ext>
            </a:extLst>
          </p:cNvPr>
          <p:cNvSpPr txBox="1"/>
          <p:nvPr/>
        </p:nvSpPr>
        <p:spPr>
          <a:xfrm>
            <a:off x="4956134" y="5462765"/>
            <a:ext cx="7234673" cy="246221"/>
          </a:xfrm>
          <a:prstGeom prst="rect">
            <a:avLst/>
          </a:prstGeom>
          <a:noFill/>
        </p:spPr>
        <p:txBody>
          <a:bodyPr wrap="none" rtlCol="0">
            <a:spAutoFit/>
          </a:bodyPr>
          <a:lstStyle/>
          <a:p>
            <a:r>
              <a:rPr lang="fr-BE" sz="1000" dirty="0"/>
              <a:t>Image source : https://www.supinfo.com/articles/single/7923-deep-learning-fonctions-activationhttps://fr.wikipedia.org/wiki/Neurone</a:t>
            </a:r>
          </a:p>
        </p:txBody>
      </p:sp>
    </p:spTree>
    <p:extLst>
      <p:ext uri="{BB962C8B-B14F-4D97-AF65-F5344CB8AC3E}">
        <p14:creationId xmlns:p14="http://schemas.microsoft.com/office/powerpoint/2010/main" val="15999998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80" y="1"/>
            <a:ext cx="7099040"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Introduction</a:t>
            </a:r>
          </a:p>
        </p:txBody>
      </p:sp>
      <p:cxnSp>
        <p:nvCxnSpPr>
          <p:cNvPr id="11" name="Connecteur droit 10">
            <a:extLst>
              <a:ext uri="{FF2B5EF4-FFF2-40B4-BE49-F238E27FC236}">
                <a16:creationId xmlns:a16="http://schemas.microsoft.com/office/drawing/2014/main" id="{53B3DD2F-AE09-4031-828A-B4E8961CE168}"/>
              </a:ext>
            </a:extLst>
          </p:cNvPr>
          <p:cNvCxnSpPr/>
          <p:nvPr/>
        </p:nvCxnSpPr>
        <p:spPr>
          <a:xfrm>
            <a:off x="157065" y="5803641"/>
            <a:ext cx="11877869" cy="0"/>
          </a:xfrm>
          <a:prstGeom prst="line">
            <a:avLst/>
          </a:prstGeom>
          <a:ln w="50800">
            <a:gradFill flip="none" rotWithShape="1">
              <a:gsLst>
                <a:gs pos="0">
                  <a:schemeClr val="bg1">
                    <a:lumMod val="50000"/>
                  </a:schemeClr>
                </a:gs>
                <a:gs pos="38000">
                  <a:schemeClr val="accent1">
                    <a:lumMod val="45000"/>
                    <a:lumOff val="55000"/>
                  </a:schemeClr>
                </a:gs>
                <a:gs pos="77000">
                  <a:schemeClr val="accent1">
                    <a:lumMod val="45000"/>
                    <a:lumOff val="55000"/>
                  </a:schemeClr>
                </a:gs>
                <a:gs pos="100000">
                  <a:schemeClr val="accent1">
                    <a:lumMod val="30000"/>
                    <a:lumOff val="7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a:t>28-08-2019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p:txBody>
          <a:bodyPr/>
          <a:lstStyle/>
          <a:p>
            <a:r>
              <a:rPr lang="fr-BE"/>
              <a:t>ROMBAUX Michaël - IG CHARLEROI</a:t>
            </a:r>
            <a:endParaRPr lang="fr-BE" dirty="0"/>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5</a:t>
            </a:fld>
            <a:endParaRPr lang="fr-BE" dirty="0"/>
          </a:p>
        </p:txBody>
      </p:sp>
      <p:sp>
        <p:nvSpPr>
          <p:cNvPr id="10" name="Rectangle 64">
            <a:extLst>
              <a:ext uri="{FF2B5EF4-FFF2-40B4-BE49-F238E27FC236}">
                <a16:creationId xmlns:a16="http://schemas.microsoft.com/office/drawing/2014/main" id="{C2C992F5-5F97-4F09-BC3B-F0334C5BF37A}"/>
              </a:ext>
            </a:extLst>
          </p:cNvPr>
          <p:cNvSpPr>
            <a:spLocks noChangeArrowheads="1"/>
          </p:cNvSpPr>
          <p:nvPr/>
        </p:nvSpPr>
        <p:spPr bwMode="auto">
          <a:xfrm>
            <a:off x="781438" y="1510803"/>
            <a:ext cx="10629122" cy="3416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285750" lvl="0" indent="-285750" eaLnBrk="0" fontAlgn="base" hangingPunct="0">
              <a:spcBef>
                <a:spcPct val="0"/>
              </a:spcBef>
              <a:spcAft>
                <a:spcPct val="0"/>
              </a:spcAft>
              <a:buFont typeface="Wingdings" panose="05000000000000000000" pitchFamily="2" charset="2"/>
              <a:buChar char="q"/>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Les neurones</a:t>
            </a:r>
          </a:p>
          <a:p>
            <a:pPr marL="285750" lvl="0" indent="-285750" eaLnBrk="0" fontAlgn="base" hangingPunct="0">
              <a:spcBef>
                <a:spcPct val="0"/>
              </a:spcBef>
              <a:spcAft>
                <a:spcPct val="0"/>
              </a:spcAft>
              <a:buFont typeface="Wingdings" panose="05000000000000000000" pitchFamily="2" charset="2"/>
              <a:buChar char="q"/>
            </a:pPr>
            <a:endParaRPr kumimoji="0" lang="fr-BE" altLang="fr-FR" sz="2400" b="0" i="0" u="none" strike="noStrike" cap="none" normalizeH="0" baseline="0" dirty="0">
              <a:ln>
                <a:noFill/>
              </a:ln>
              <a:solidFill>
                <a:schemeClr val="accent1">
                  <a:lumMod val="50000"/>
                </a:schemeClr>
              </a:solidFill>
              <a:effectLst/>
              <a:latin typeface="Verdana" panose="020B0604030504040204" pitchFamily="34" charset="0"/>
              <a:cs typeface="Times New Roman" panose="02020603050405020304" pitchFamily="18" charset="0"/>
            </a:endParaRPr>
          </a:p>
          <a:p>
            <a:pPr marL="285750" lvl="0" indent="-28575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Verdana" panose="020B0604030504040204" pitchFamily="34" charset="0"/>
              <a:cs typeface="Times New Roman" panose="02020603050405020304" pitchFamily="18" charset="0"/>
            </a:endParaRPr>
          </a:p>
          <a:p>
            <a:pPr marL="285750" lvl="0" indent="-285750" eaLnBrk="0" fontAlgn="base" hangingPunct="0">
              <a:spcBef>
                <a:spcPct val="0"/>
              </a:spcBef>
              <a:spcAft>
                <a:spcPct val="0"/>
              </a:spcAft>
              <a:buFont typeface="Wingdings" panose="05000000000000000000" pitchFamily="2" charset="2"/>
              <a:buChar char="q"/>
            </a:pPr>
            <a:endParaRPr kumimoji="0" lang="fr-BE" altLang="fr-FR" sz="2400" b="0" i="0" u="none" strike="noStrike" cap="none" normalizeH="0" baseline="0" dirty="0">
              <a:ln>
                <a:noFill/>
              </a:ln>
              <a:solidFill>
                <a:schemeClr val="accent1">
                  <a:lumMod val="50000"/>
                </a:schemeClr>
              </a:solidFill>
              <a:effectLst/>
              <a:latin typeface="Verdana" panose="020B0604030504040204" pitchFamily="34" charset="0"/>
              <a:cs typeface="Times New Roman" panose="02020603050405020304" pitchFamily="18" charset="0"/>
            </a:endParaRPr>
          </a:p>
          <a:p>
            <a:pPr marL="285750" lvl="0" indent="-28575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Verdana" panose="020B0604030504040204" pitchFamily="34" charset="0"/>
              <a:cs typeface="Times New Roman" panose="02020603050405020304" pitchFamily="18" charset="0"/>
            </a:endParaRPr>
          </a:p>
          <a:p>
            <a:pPr marL="285750" lvl="0" indent="-285750" eaLnBrk="0" fontAlgn="base" hangingPunct="0">
              <a:spcBef>
                <a:spcPct val="0"/>
              </a:spcBef>
              <a:spcAft>
                <a:spcPct val="0"/>
              </a:spcAft>
              <a:buFont typeface="Wingdings" panose="05000000000000000000" pitchFamily="2" charset="2"/>
              <a:buChar char="q"/>
            </a:pPr>
            <a:endParaRPr kumimoji="0" lang="fr-BE" altLang="fr-FR" sz="2400" b="0" i="0" u="none" strike="noStrike" cap="none" normalizeH="0" baseline="0" dirty="0">
              <a:ln>
                <a:noFill/>
              </a:ln>
              <a:solidFill>
                <a:schemeClr val="accent1">
                  <a:lumMod val="50000"/>
                </a:schemeClr>
              </a:solidFill>
              <a:effectLst/>
              <a:latin typeface="Verdana" panose="020B0604030504040204" pitchFamily="34" charset="0"/>
              <a:cs typeface="Times New Roman" panose="02020603050405020304" pitchFamily="18" charset="0"/>
            </a:endParaRPr>
          </a:p>
          <a:p>
            <a:pPr marL="285750" lvl="0" indent="-28575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Verdana" panose="020B0604030504040204" pitchFamily="34" charset="0"/>
              <a:cs typeface="Times New Roman" panose="02020603050405020304" pitchFamily="18" charset="0"/>
            </a:endParaRPr>
          </a:p>
          <a:p>
            <a:pPr marL="285750" lvl="0" indent="-285750" eaLnBrk="0" fontAlgn="base" hangingPunct="0">
              <a:spcBef>
                <a:spcPct val="0"/>
              </a:spcBef>
              <a:spcAft>
                <a:spcPct val="0"/>
              </a:spcAft>
              <a:buFont typeface="Wingdings" panose="05000000000000000000" pitchFamily="2" charset="2"/>
              <a:buChar char="q"/>
            </a:pPr>
            <a:endParaRPr kumimoji="0" lang="fr-BE" altLang="fr-FR" sz="2400" b="0" i="0" u="none" strike="noStrike" cap="none" normalizeH="0" baseline="0" dirty="0">
              <a:ln>
                <a:noFill/>
              </a:ln>
              <a:solidFill>
                <a:schemeClr val="accent1">
                  <a:lumMod val="50000"/>
                </a:schemeClr>
              </a:solidFill>
              <a:effectLst/>
              <a:latin typeface="Verdana" panose="020B0604030504040204" pitchFamily="34" charset="0"/>
              <a:cs typeface="Times New Roman" panose="02020603050405020304" pitchFamily="18" charset="0"/>
            </a:endParaRPr>
          </a:p>
          <a:p>
            <a:pPr marL="285750" lvl="0" indent="-28575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Verdana" panose="020B0604030504040204" pitchFamily="34" charset="0"/>
              <a:cs typeface="Times New Roman" panose="02020603050405020304" pitchFamily="18" charset="0"/>
            </a:endParaRPr>
          </a:p>
        </p:txBody>
      </p:sp>
      <p:pic>
        <p:nvPicPr>
          <p:cNvPr id="2" name="Image 1">
            <a:extLst>
              <a:ext uri="{FF2B5EF4-FFF2-40B4-BE49-F238E27FC236}">
                <a16:creationId xmlns:a16="http://schemas.microsoft.com/office/drawing/2014/main" id="{C4066BC0-9309-402D-B4C4-C97DD9A356C2}"/>
              </a:ext>
            </a:extLst>
          </p:cNvPr>
          <p:cNvPicPr>
            <a:picLocks noChangeAspect="1"/>
          </p:cNvPicPr>
          <p:nvPr/>
        </p:nvPicPr>
        <p:blipFill>
          <a:blip r:embed="rId3"/>
          <a:stretch>
            <a:fillRect/>
          </a:stretch>
        </p:blipFill>
        <p:spPr>
          <a:xfrm>
            <a:off x="1273824" y="2194888"/>
            <a:ext cx="8389964" cy="2312559"/>
          </a:xfrm>
          <a:prstGeom prst="rect">
            <a:avLst/>
          </a:prstGeom>
        </p:spPr>
      </p:pic>
      <p:sp>
        <p:nvSpPr>
          <p:cNvPr id="3" name="ZoneTexte 2">
            <a:extLst>
              <a:ext uri="{FF2B5EF4-FFF2-40B4-BE49-F238E27FC236}">
                <a16:creationId xmlns:a16="http://schemas.microsoft.com/office/drawing/2014/main" id="{0695E4EE-5B64-4669-8584-6D6A778EDE13}"/>
              </a:ext>
            </a:extLst>
          </p:cNvPr>
          <p:cNvSpPr txBox="1"/>
          <p:nvPr/>
        </p:nvSpPr>
        <p:spPr>
          <a:xfrm>
            <a:off x="4956134" y="5462765"/>
            <a:ext cx="7234673" cy="246221"/>
          </a:xfrm>
          <a:prstGeom prst="rect">
            <a:avLst/>
          </a:prstGeom>
          <a:noFill/>
        </p:spPr>
        <p:txBody>
          <a:bodyPr wrap="none" rtlCol="0">
            <a:spAutoFit/>
          </a:bodyPr>
          <a:lstStyle/>
          <a:p>
            <a:r>
              <a:rPr lang="fr-BE" sz="1000" dirty="0"/>
              <a:t>Image source : https://www.supinfo.com/articles/single/7923-deep-learning-fonctions-activationhttps://fr.wikipedia.org/wiki/Neurone</a:t>
            </a:r>
          </a:p>
        </p:txBody>
      </p:sp>
    </p:spTree>
    <p:extLst>
      <p:ext uri="{BB962C8B-B14F-4D97-AF65-F5344CB8AC3E}">
        <p14:creationId xmlns:p14="http://schemas.microsoft.com/office/powerpoint/2010/main" val="38306528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80" y="1"/>
            <a:ext cx="7099040"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Introduction</a:t>
            </a:r>
          </a:p>
        </p:txBody>
      </p:sp>
      <p:cxnSp>
        <p:nvCxnSpPr>
          <p:cNvPr id="11" name="Connecteur droit 10">
            <a:extLst>
              <a:ext uri="{FF2B5EF4-FFF2-40B4-BE49-F238E27FC236}">
                <a16:creationId xmlns:a16="http://schemas.microsoft.com/office/drawing/2014/main" id="{53B3DD2F-AE09-4031-828A-B4E8961CE168}"/>
              </a:ext>
            </a:extLst>
          </p:cNvPr>
          <p:cNvCxnSpPr/>
          <p:nvPr/>
        </p:nvCxnSpPr>
        <p:spPr>
          <a:xfrm>
            <a:off x="157065" y="5803641"/>
            <a:ext cx="11877869" cy="0"/>
          </a:xfrm>
          <a:prstGeom prst="line">
            <a:avLst/>
          </a:prstGeom>
          <a:ln w="50800">
            <a:gradFill flip="none" rotWithShape="1">
              <a:gsLst>
                <a:gs pos="0">
                  <a:schemeClr val="bg1">
                    <a:lumMod val="50000"/>
                  </a:schemeClr>
                </a:gs>
                <a:gs pos="38000">
                  <a:schemeClr val="accent1">
                    <a:lumMod val="45000"/>
                    <a:lumOff val="55000"/>
                  </a:schemeClr>
                </a:gs>
                <a:gs pos="77000">
                  <a:schemeClr val="accent1">
                    <a:lumMod val="45000"/>
                    <a:lumOff val="55000"/>
                  </a:schemeClr>
                </a:gs>
                <a:gs pos="100000">
                  <a:schemeClr val="accent1">
                    <a:lumMod val="30000"/>
                    <a:lumOff val="7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a:t>28-08-2019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p:txBody>
          <a:bodyPr/>
          <a:lstStyle/>
          <a:p>
            <a:r>
              <a:rPr lang="fr-BE"/>
              <a:t>ROMBAUX Michaël - IG CHARLEROI</a:t>
            </a:r>
            <a:endParaRPr lang="fr-BE" dirty="0"/>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6</a:t>
            </a:fld>
            <a:endParaRPr lang="fr-BE" dirty="0"/>
          </a:p>
        </p:txBody>
      </p:sp>
      <mc:AlternateContent xmlns:mc="http://schemas.openxmlformats.org/markup-compatibility/2006" xmlns:a14="http://schemas.microsoft.com/office/drawing/2010/main">
        <mc:Choice Requires="a14">
          <p:sp>
            <p:nvSpPr>
              <p:cNvPr id="10" name="Rectangle 64">
                <a:extLst>
                  <a:ext uri="{FF2B5EF4-FFF2-40B4-BE49-F238E27FC236}">
                    <a16:creationId xmlns:a16="http://schemas.microsoft.com/office/drawing/2014/main" id="{C2C992F5-5F97-4F09-BC3B-F0334C5BF37A}"/>
                  </a:ext>
                </a:extLst>
              </p:cNvPr>
              <p:cNvSpPr>
                <a:spLocks noChangeArrowheads="1"/>
              </p:cNvSpPr>
              <p:nvPr/>
            </p:nvSpPr>
            <p:spPr bwMode="auto">
              <a:xfrm>
                <a:off x="781438" y="1510803"/>
                <a:ext cx="10629122" cy="4223207"/>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285750" lvl="0" indent="-285750" eaLnBrk="0" fontAlgn="base" hangingPunct="0">
                  <a:spcBef>
                    <a:spcPct val="0"/>
                  </a:spcBef>
                  <a:spcAft>
                    <a:spcPct val="0"/>
                  </a:spcAft>
                  <a:buFont typeface="Wingdings" panose="05000000000000000000" pitchFamily="2" charset="2"/>
                  <a:buChar char="q"/>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Le perceptron</a:t>
                </a:r>
              </a:p>
              <a:p>
                <a:pPr marL="285750" lvl="0" indent="-28575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marL="342900" lvl="0" indent="-342900" eaLnBrk="0" fontAlgn="base" hangingPunct="0">
                  <a:spcBef>
                    <a:spcPct val="0"/>
                  </a:spcBef>
                  <a:spcAft>
                    <a:spcPct val="0"/>
                  </a:spcAft>
                  <a:buFont typeface="Symbol" panose="05050102010706020507" pitchFamily="18" charset="2"/>
                  <a:buChar char="Þ"/>
                </a:pPr>
                <a:r>
                  <a:rPr lang="fr-BE" altLang="fr-FR" sz="2400" dirty="0">
                    <a:solidFill>
                      <a:schemeClr val="accent1">
                        <a:lumMod val="50000"/>
                      </a:schemeClr>
                    </a:solidFill>
                    <a:latin typeface="Verdana" panose="020B0604030504040204" pitchFamily="34" charset="0"/>
                    <a:cs typeface="Times New Roman" panose="02020603050405020304" pitchFamily="18" charset="0"/>
                  </a:rPr>
                  <a:t>Entrée </a:t>
                </a:r>
                <a:r>
                  <a:rPr lang="fr-BE" sz="2400" dirty="0">
                    <a:solidFill>
                      <a:schemeClr val="accent1">
                        <a:lumMod val="50000"/>
                      </a:schemeClr>
                    </a:solidFill>
                    <a:latin typeface="Verdana" panose="020B0604030504040204" pitchFamily="34" charset="0"/>
                    <a:cs typeface="Times New Roman" panose="02020603050405020304" pitchFamily="18" charset="0"/>
                  </a:rPr>
                  <a:t>X</a:t>
                </a:r>
                <a:r>
                  <a:rPr lang="fr-BE" sz="2400" baseline="-25000" dirty="0">
                    <a:solidFill>
                      <a:schemeClr val="accent1">
                        <a:lumMod val="50000"/>
                      </a:schemeClr>
                    </a:solidFill>
                    <a:latin typeface="Verdana" panose="020B0604030504040204" pitchFamily="34" charset="0"/>
                    <a:cs typeface="Times New Roman" panose="02020603050405020304" pitchFamily="18" charset="0"/>
                  </a:rPr>
                  <a:t>i</a:t>
                </a:r>
              </a:p>
              <a:p>
                <a:pPr marL="342900" lvl="0" indent="-342900" eaLnBrk="0" fontAlgn="base" hangingPunct="0">
                  <a:spcBef>
                    <a:spcPct val="0"/>
                  </a:spcBef>
                  <a:spcAft>
                    <a:spcPct val="0"/>
                  </a:spcAft>
                  <a:buFont typeface="Symbol" panose="05050102010706020507" pitchFamily="18" charset="2"/>
                  <a:buChar char="Þ"/>
                </a:pPr>
                <a:r>
                  <a:rPr lang="fr-BE" altLang="fr-FR" sz="2400" dirty="0">
                    <a:solidFill>
                      <a:schemeClr val="accent1">
                        <a:lumMod val="50000"/>
                      </a:schemeClr>
                    </a:solidFill>
                    <a:latin typeface="Verdana" panose="020B0604030504040204" pitchFamily="34" charset="0"/>
                    <a:cs typeface="Times New Roman" panose="02020603050405020304" pitchFamily="18" charset="0"/>
                  </a:rPr>
                  <a:t>Poids synaptiques W</a:t>
                </a:r>
                <a:r>
                  <a:rPr lang="fr-BE" sz="2400" baseline="-25000" dirty="0">
                    <a:solidFill>
                      <a:schemeClr val="accent1">
                        <a:lumMod val="50000"/>
                      </a:schemeClr>
                    </a:solidFill>
                    <a:latin typeface="Verdana" panose="020B0604030504040204" pitchFamily="34" charset="0"/>
                    <a:cs typeface="Times New Roman" panose="02020603050405020304" pitchFamily="18" charset="0"/>
                  </a:rPr>
                  <a:t>i</a:t>
                </a:r>
              </a:p>
              <a:p>
                <a:pPr marL="342900" lvl="0" indent="-342900" eaLnBrk="0" fontAlgn="base" hangingPunct="0">
                  <a:spcBef>
                    <a:spcPct val="0"/>
                  </a:spcBef>
                  <a:spcAft>
                    <a:spcPct val="0"/>
                  </a:spcAft>
                  <a:buFont typeface="Symbol" panose="05050102010706020507" pitchFamily="18" charset="2"/>
                  <a:buChar char="Þ"/>
                </a:pPr>
                <a:r>
                  <a:rPr lang="fr-BE" altLang="fr-FR" sz="2400" dirty="0">
                    <a:solidFill>
                      <a:schemeClr val="accent1">
                        <a:lumMod val="50000"/>
                      </a:schemeClr>
                    </a:solidFill>
                    <a:latin typeface="Verdana" panose="020B0604030504040204" pitchFamily="34" charset="0"/>
                    <a:cs typeface="Times New Roman" panose="02020603050405020304" pitchFamily="18" charset="0"/>
                  </a:rPr>
                  <a:t>Biais</a:t>
                </a:r>
              </a:p>
              <a:p>
                <a:pPr marL="342900" lvl="0" indent="-342900" eaLnBrk="0" fontAlgn="base" hangingPunct="0">
                  <a:spcBef>
                    <a:spcPct val="0"/>
                  </a:spcBef>
                  <a:spcAft>
                    <a:spcPct val="0"/>
                  </a:spcAft>
                  <a:buFont typeface="Symbol" panose="05050102010706020507" pitchFamily="18" charset="2"/>
                  <a:buChar char="Þ"/>
                </a:pPr>
                <a:r>
                  <a:rPr lang="fr-BE" altLang="fr-FR" sz="2400" dirty="0">
                    <a:solidFill>
                      <a:schemeClr val="accent1">
                        <a:lumMod val="50000"/>
                      </a:schemeClr>
                    </a:solidFill>
                    <a:latin typeface="Verdana" panose="020B0604030504040204" pitchFamily="34" charset="0"/>
                    <a:cs typeface="Times New Roman" panose="02020603050405020304" pitchFamily="18" charset="0"/>
                  </a:rPr>
                  <a:t>Fonction d’activation</a:t>
                </a:r>
              </a:p>
              <a:p>
                <a:pPr lvl="0" eaLnBrk="0" fontAlgn="base" hangingPunct="0">
                  <a:spcBef>
                    <a:spcPct val="0"/>
                  </a:spcBef>
                  <a:spcAft>
                    <a:spcPct val="0"/>
                  </a:spcAft>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lvl="0" eaLnBrk="0" fontAlgn="base" hangingPunct="0">
                  <a:spcBef>
                    <a:spcPct val="0"/>
                  </a:spcBef>
                  <a:spcAft>
                    <a:spcPct val="0"/>
                  </a:spcAft>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lvl="0"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nary>
                        <m:naryPr>
                          <m:chr m:val="∑"/>
                          <m:limLoc m:val="undOvr"/>
                          <m:grow m:val="on"/>
                          <m:ctrlPr>
                            <a:rPr lang="fr-BE" sz="2800" i="1" smtClean="0">
                              <a:solidFill>
                                <a:schemeClr val="accent1">
                                  <a:lumMod val="50000"/>
                                </a:schemeClr>
                              </a:solidFill>
                              <a:latin typeface="Cambria Math" panose="02040503050406030204" pitchFamily="18" charset="0"/>
                            </a:rPr>
                          </m:ctrlPr>
                        </m:naryPr>
                        <m:sub>
                          <m:r>
                            <a:rPr lang="fr-BE" sz="2800" i="1">
                              <a:solidFill>
                                <a:schemeClr val="accent1">
                                  <a:lumMod val="50000"/>
                                </a:schemeClr>
                              </a:solidFill>
                              <a:latin typeface="Cambria Math" panose="02040503050406030204" pitchFamily="18" charset="0"/>
                            </a:rPr>
                            <m:t>𝑖</m:t>
                          </m:r>
                          <m:r>
                            <a:rPr lang="fr-BE" sz="2800" i="1">
                              <a:solidFill>
                                <a:schemeClr val="accent1">
                                  <a:lumMod val="50000"/>
                                </a:schemeClr>
                              </a:solidFill>
                              <a:latin typeface="Cambria Math" panose="02040503050406030204" pitchFamily="18" charset="0"/>
                            </a:rPr>
                            <m:t>=1</m:t>
                          </m:r>
                        </m:sub>
                        <m:sup>
                          <m:r>
                            <a:rPr lang="fr-BE" sz="2800" i="1">
                              <a:solidFill>
                                <a:schemeClr val="accent1">
                                  <a:lumMod val="50000"/>
                                </a:schemeClr>
                              </a:solidFill>
                              <a:latin typeface="Cambria Math" panose="02040503050406030204" pitchFamily="18" charset="0"/>
                            </a:rPr>
                            <m:t>𝑛</m:t>
                          </m:r>
                        </m:sup>
                        <m:e>
                          <m:sSub>
                            <m:sSubPr>
                              <m:ctrlPr>
                                <a:rPr lang="fr-BE" sz="2800" i="1">
                                  <a:solidFill>
                                    <a:schemeClr val="accent1">
                                      <a:lumMod val="50000"/>
                                    </a:schemeClr>
                                  </a:solidFill>
                                  <a:latin typeface="Cambria Math" panose="02040503050406030204" pitchFamily="18" charset="0"/>
                                </a:rPr>
                              </m:ctrlPr>
                            </m:sSubPr>
                            <m:e>
                              <m:r>
                                <a:rPr lang="fr-BE" sz="2800" i="1">
                                  <a:solidFill>
                                    <a:schemeClr val="accent1">
                                      <a:lumMod val="50000"/>
                                    </a:schemeClr>
                                  </a:solidFill>
                                  <a:latin typeface="Cambria Math" panose="02040503050406030204" pitchFamily="18" charset="0"/>
                                </a:rPr>
                                <m:t>𝑤</m:t>
                              </m:r>
                            </m:e>
                            <m:sub>
                              <m:r>
                                <a:rPr lang="fr-BE" sz="2800" i="1">
                                  <a:solidFill>
                                    <a:schemeClr val="accent1">
                                      <a:lumMod val="50000"/>
                                    </a:schemeClr>
                                  </a:solidFill>
                                  <a:latin typeface="Cambria Math" panose="02040503050406030204" pitchFamily="18" charset="0"/>
                                </a:rPr>
                                <m:t>𝑖</m:t>
                              </m:r>
                            </m:sub>
                          </m:sSub>
                          <m:sSub>
                            <m:sSubPr>
                              <m:ctrlPr>
                                <a:rPr lang="fr-BE" sz="2800" i="1">
                                  <a:solidFill>
                                    <a:schemeClr val="accent1">
                                      <a:lumMod val="50000"/>
                                    </a:schemeClr>
                                  </a:solidFill>
                                  <a:latin typeface="Cambria Math" panose="02040503050406030204" pitchFamily="18" charset="0"/>
                                </a:rPr>
                              </m:ctrlPr>
                            </m:sSubPr>
                            <m:e>
                              <m:r>
                                <a:rPr lang="fr-BE" sz="2800" i="1">
                                  <a:solidFill>
                                    <a:schemeClr val="accent1">
                                      <a:lumMod val="50000"/>
                                    </a:schemeClr>
                                  </a:solidFill>
                                  <a:latin typeface="Cambria Math" panose="02040503050406030204" pitchFamily="18" charset="0"/>
                                </a:rPr>
                                <m:t>𝑥</m:t>
                              </m:r>
                            </m:e>
                            <m:sub>
                              <m:r>
                                <a:rPr lang="fr-BE" sz="2800" i="1">
                                  <a:solidFill>
                                    <a:schemeClr val="accent1">
                                      <a:lumMod val="50000"/>
                                    </a:schemeClr>
                                  </a:solidFill>
                                  <a:latin typeface="Cambria Math" panose="02040503050406030204" pitchFamily="18" charset="0"/>
                                </a:rPr>
                                <m:t>𝑖</m:t>
                              </m:r>
                            </m:sub>
                          </m:sSub>
                        </m:e>
                      </m:nary>
                      <m:r>
                        <a:rPr lang="fr-BE" sz="2800" i="1">
                          <a:solidFill>
                            <a:schemeClr val="accent1">
                              <a:lumMod val="50000"/>
                            </a:schemeClr>
                          </a:solidFill>
                          <a:latin typeface="Cambria Math" panose="02040503050406030204" pitchFamily="18" charset="0"/>
                        </a:rPr>
                        <m:t>+</m:t>
                      </m:r>
                      <m:r>
                        <a:rPr lang="fr-BE" sz="2800" i="1">
                          <a:solidFill>
                            <a:schemeClr val="accent1">
                              <a:lumMod val="50000"/>
                            </a:schemeClr>
                          </a:solidFill>
                          <a:latin typeface="Cambria Math" panose="02040503050406030204" pitchFamily="18" charset="0"/>
                        </a:rPr>
                        <m:t>𝑏</m:t>
                      </m:r>
                    </m:oMath>
                  </m:oMathPara>
                </a14:m>
                <a:endParaRPr lang="fr-BE" altLang="fr-FR" sz="28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p:txBody>
          </p:sp>
        </mc:Choice>
        <mc:Fallback xmlns="">
          <p:sp>
            <p:nvSpPr>
              <p:cNvPr id="10" name="Rectangle 64">
                <a:extLst>
                  <a:ext uri="{FF2B5EF4-FFF2-40B4-BE49-F238E27FC236}">
                    <a16:creationId xmlns:a16="http://schemas.microsoft.com/office/drawing/2014/main" id="{C2C992F5-5F97-4F09-BC3B-F0334C5BF37A}"/>
                  </a:ext>
                </a:extLst>
              </p:cNvPr>
              <p:cNvSpPr>
                <a:spLocks noRot="1" noChangeAspect="1" noMove="1" noResize="1" noEditPoints="1" noAdjustHandles="1" noChangeArrowheads="1" noChangeShapeType="1" noTextEdit="1"/>
              </p:cNvSpPr>
              <p:nvPr/>
            </p:nvSpPr>
            <p:spPr bwMode="auto">
              <a:xfrm>
                <a:off x="781438" y="1510803"/>
                <a:ext cx="10629122" cy="4223207"/>
              </a:xfrm>
              <a:prstGeom prst="rect">
                <a:avLst/>
              </a:prstGeom>
              <a:blipFill>
                <a:blip r:embed="rId3"/>
                <a:stretch>
                  <a:fillRect l="-917" t="-1154"/>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fr-BE">
                    <a:noFill/>
                  </a:rPr>
                  <a:t> </a:t>
                </a:r>
              </a:p>
            </p:txBody>
          </p:sp>
        </mc:Fallback>
      </mc:AlternateContent>
      <p:pic>
        <p:nvPicPr>
          <p:cNvPr id="6" name="Image 5">
            <a:extLst>
              <a:ext uri="{FF2B5EF4-FFF2-40B4-BE49-F238E27FC236}">
                <a16:creationId xmlns:a16="http://schemas.microsoft.com/office/drawing/2014/main" id="{19598E86-C301-4C5D-A60F-A780CCFA4957}"/>
              </a:ext>
            </a:extLst>
          </p:cNvPr>
          <p:cNvPicPr>
            <a:picLocks noChangeAspect="1"/>
          </p:cNvPicPr>
          <p:nvPr/>
        </p:nvPicPr>
        <p:blipFill>
          <a:blip r:embed="rId4"/>
          <a:stretch>
            <a:fillRect/>
          </a:stretch>
        </p:blipFill>
        <p:spPr>
          <a:xfrm>
            <a:off x="5014912" y="793311"/>
            <a:ext cx="6276975" cy="3476625"/>
          </a:xfrm>
          <a:prstGeom prst="rect">
            <a:avLst/>
          </a:prstGeom>
        </p:spPr>
      </p:pic>
    </p:spTree>
    <p:extLst>
      <p:ext uri="{BB962C8B-B14F-4D97-AF65-F5344CB8AC3E}">
        <p14:creationId xmlns:p14="http://schemas.microsoft.com/office/powerpoint/2010/main" val="25078831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80" y="1"/>
            <a:ext cx="7099040"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Introduction</a:t>
            </a:r>
          </a:p>
        </p:txBody>
      </p:sp>
      <p:cxnSp>
        <p:nvCxnSpPr>
          <p:cNvPr id="11" name="Connecteur droit 10">
            <a:extLst>
              <a:ext uri="{FF2B5EF4-FFF2-40B4-BE49-F238E27FC236}">
                <a16:creationId xmlns:a16="http://schemas.microsoft.com/office/drawing/2014/main" id="{53B3DD2F-AE09-4031-828A-B4E8961CE168}"/>
              </a:ext>
            </a:extLst>
          </p:cNvPr>
          <p:cNvCxnSpPr/>
          <p:nvPr/>
        </p:nvCxnSpPr>
        <p:spPr>
          <a:xfrm>
            <a:off x="157065" y="5803641"/>
            <a:ext cx="11877869" cy="0"/>
          </a:xfrm>
          <a:prstGeom prst="line">
            <a:avLst/>
          </a:prstGeom>
          <a:ln w="50800">
            <a:gradFill flip="none" rotWithShape="1">
              <a:gsLst>
                <a:gs pos="0">
                  <a:schemeClr val="bg1">
                    <a:lumMod val="50000"/>
                  </a:schemeClr>
                </a:gs>
                <a:gs pos="38000">
                  <a:schemeClr val="accent1">
                    <a:lumMod val="45000"/>
                    <a:lumOff val="55000"/>
                  </a:schemeClr>
                </a:gs>
                <a:gs pos="77000">
                  <a:schemeClr val="accent1">
                    <a:lumMod val="45000"/>
                    <a:lumOff val="55000"/>
                  </a:schemeClr>
                </a:gs>
                <a:gs pos="100000">
                  <a:schemeClr val="accent1">
                    <a:lumMod val="30000"/>
                    <a:lumOff val="7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a:t>28-08-2019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p:txBody>
          <a:bodyPr/>
          <a:lstStyle/>
          <a:p>
            <a:r>
              <a:rPr lang="fr-BE"/>
              <a:t>ROMBAUX Michaël - IG CHARLEROI</a:t>
            </a:r>
            <a:endParaRPr lang="fr-BE" dirty="0"/>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7</a:t>
            </a:fld>
            <a:endParaRPr lang="fr-BE" dirty="0"/>
          </a:p>
        </p:txBody>
      </p:sp>
      <p:sp>
        <p:nvSpPr>
          <p:cNvPr id="10" name="Rectangle 64">
            <a:extLst>
              <a:ext uri="{FF2B5EF4-FFF2-40B4-BE49-F238E27FC236}">
                <a16:creationId xmlns:a16="http://schemas.microsoft.com/office/drawing/2014/main" id="{C2C992F5-5F97-4F09-BC3B-F0334C5BF37A}"/>
              </a:ext>
            </a:extLst>
          </p:cNvPr>
          <p:cNvSpPr>
            <a:spLocks noChangeArrowheads="1"/>
          </p:cNvSpPr>
          <p:nvPr/>
        </p:nvSpPr>
        <p:spPr bwMode="auto">
          <a:xfrm>
            <a:off x="781438" y="1510803"/>
            <a:ext cx="10629122" cy="9848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285750" lvl="0" indent="-285750" eaLnBrk="0" fontAlgn="base" hangingPunct="0">
              <a:spcBef>
                <a:spcPct val="0"/>
              </a:spcBef>
              <a:spcAft>
                <a:spcPct val="0"/>
              </a:spcAft>
              <a:buFont typeface="Wingdings" panose="05000000000000000000" pitchFamily="2" charset="2"/>
              <a:buChar char="q"/>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Le réseau de neurones</a:t>
            </a:r>
          </a:p>
          <a:p>
            <a:pPr marL="285750" lvl="0" indent="-285750" eaLnBrk="0" fontAlgn="base" hangingPunct="0">
              <a:spcBef>
                <a:spcPct val="0"/>
              </a:spcBef>
              <a:spcAft>
                <a:spcPct val="0"/>
              </a:spcAft>
              <a:buFont typeface="Wingdings" panose="05000000000000000000" pitchFamily="2" charset="2"/>
              <a:buChar char="q"/>
            </a:pPr>
            <a:endParaRPr lang="fr-BE" altLang="fr-FR" sz="10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lvl="1" eaLnBrk="0" fontAlgn="base" hangingPunct="0">
              <a:spcBef>
                <a:spcPct val="0"/>
              </a:spcBef>
              <a:spcAft>
                <a:spcPct val="0"/>
              </a:spcAft>
            </a:pPr>
            <a:r>
              <a:rPr lang="fr-BE" sz="2400" dirty="0">
                <a:solidFill>
                  <a:schemeClr val="accent1">
                    <a:lumMod val="50000"/>
                  </a:schemeClr>
                </a:solidFill>
                <a:latin typeface="Verdana" panose="020B0604030504040204" pitchFamily="34" charset="0"/>
                <a:cs typeface="Times New Roman" panose="02020603050405020304" pitchFamily="18" charset="0"/>
              </a:rPr>
              <a:t>   Feedforward				       Back Propagation	</a:t>
            </a:r>
            <a:endParaRPr lang="fr-BE" altLang="fr-FR" sz="2400" dirty="0">
              <a:solidFill>
                <a:schemeClr val="accent1">
                  <a:lumMod val="50000"/>
                </a:schemeClr>
              </a:solidFill>
              <a:latin typeface="Verdana" panose="020B0604030504040204" pitchFamily="34" charset="0"/>
              <a:cs typeface="Times New Roman" panose="02020603050405020304" pitchFamily="18" charset="0"/>
            </a:endParaRPr>
          </a:p>
        </p:txBody>
      </p:sp>
      <p:pic>
        <p:nvPicPr>
          <p:cNvPr id="2" name="Image 1">
            <a:extLst>
              <a:ext uri="{FF2B5EF4-FFF2-40B4-BE49-F238E27FC236}">
                <a16:creationId xmlns:a16="http://schemas.microsoft.com/office/drawing/2014/main" id="{13524D21-1FDA-4BC2-A63A-183B93BF92A9}"/>
              </a:ext>
            </a:extLst>
          </p:cNvPr>
          <p:cNvPicPr>
            <a:picLocks noChangeAspect="1"/>
          </p:cNvPicPr>
          <p:nvPr/>
        </p:nvPicPr>
        <p:blipFill>
          <a:blip r:embed="rId3"/>
          <a:stretch>
            <a:fillRect/>
          </a:stretch>
        </p:blipFill>
        <p:spPr>
          <a:xfrm>
            <a:off x="1596580" y="2609722"/>
            <a:ext cx="3984573" cy="2645441"/>
          </a:xfrm>
          <a:prstGeom prst="rect">
            <a:avLst/>
          </a:prstGeom>
        </p:spPr>
      </p:pic>
      <p:pic>
        <p:nvPicPr>
          <p:cNvPr id="12" name="Image 11">
            <a:extLst>
              <a:ext uri="{FF2B5EF4-FFF2-40B4-BE49-F238E27FC236}">
                <a16:creationId xmlns:a16="http://schemas.microsoft.com/office/drawing/2014/main" id="{7D83104F-96E9-494E-871B-7CACFC80308E}"/>
              </a:ext>
            </a:extLst>
          </p:cNvPr>
          <p:cNvPicPr>
            <a:picLocks noChangeAspect="1"/>
          </p:cNvPicPr>
          <p:nvPr/>
        </p:nvPicPr>
        <p:blipFill>
          <a:blip r:embed="rId3"/>
          <a:stretch>
            <a:fillRect/>
          </a:stretch>
        </p:blipFill>
        <p:spPr>
          <a:xfrm>
            <a:off x="6705075" y="2625158"/>
            <a:ext cx="3970448" cy="2636063"/>
          </a:xfrm>
          <a:prstGeom prst="rect">
            <a:avLst/>
          </a:prstGeom>
        </p:spPr>
      </p:pic>
      <p:cxnSp>
        <p:nvCxnSpPr>
          <p:cNvPr id="5" name="Connecteur : en arc 4">
            <a:extLst>
              <a:ext uri="{FF2B5EF4-FFF2-40B4-BE49-F238E27FC236}">
                <a16:creationId xmlns:a16="http://schemas.microsoft.com/office/drawing/2014/main" id="{B184629E-444E-4617-B5C9-26AD2D2CEE22}"/>
              </a:ext>
            </a:extLst>
          </p:cNvPr>
          <p:cNvCxnSpPr/>
          <p:nvPr/>
        </p:nvCxnSpPr>
        <p:spPr>
          <a:xfrm rot="10800000" flipV="1">
            <a:off x="8957965" y="3912597"/>
            <a:ext cx="978946" cy="618673"/>
          </a:xfrm>
          <a:prstGeom prst="curvedConnector3">
            <a:avLst>
              <a:gd name="adj1" fmla="val 40110"/>
            </a:avLst>
          </a:prstGeom>
          <a:ln w="22225">
            <a:tailEnd type="triangle"/>
          </a:ln>
        </p:spPr>
        <p:style>
          <a:lnRef idx="1">
            <a:schemeClr val="accent1"/>
          </a:lnRef>
          <a:fillRef idx="0">
            <a:schemeClr val="accent1"/>
          </a:fillRef>
          <a:effectRef idx="0">
            <a:schemeClr val="accent1"/>
          </a:effectRef>
          <a:fontRef idx="minor">
            <a:schemeClr val="tx1"/>
          </a:fontRef>
        </p:style>
      </p:cxnSp>
      <p:sp>
        <p:nvSpPr>
          <p:cNvPr id="8" name="ZoneTexte 7">
            <a:extLst>
              <a:ext uri="{FF2B5EF4-FFF2-40B4-BE49-F238E27FC236}">
                <a16:creationId xmlns:a16="http://schemas.microsoft.com/office/drawing/2014/main" id="{FF543A9F-57CD-4E1F-BA2F-7918A7FC209D}"/>
              </a:ext>
            </a:extLst>
          </p:cNvPr>
          <p:cNvSpPr txBox="1"/>
          <p:nvPr/>
        </p:nvSpPr>
        <p:spPr>
          <a:xfrm>
            <a:off x="9312676" y="4531271"/>
            <a:ext cx="2423604" cy="646331"/>
          </a:xfrm>
          <a:prstGeom prst="rect">
            <a:avLst/>
          </a:prstGeom>
          <a:noFill/>
        </p:spPr>
        <p:txBody>
          <a:bodyPr wrap="square" rtlCol="0">
            <a:spAutoFit/>
          </a:bodyPr>
          <a:lstStyle/>
          <a:p>
            <a:r>
              <a:rPr lang="fr-BE" dirty="0">
                <a:solidFill>
                  <a:schemeClr val="accent1">
                    <a:lumMod val="50000"/>
                  </a:schemeClr>
                </a:solidFill>
                <a:latin typeface="Verdana" panose="020B0604030504040204" pitchFamily="34" charset="0"/>
                <a:cs typeface="Times New Roman" panose="02020603050405020304" pitchFamily="18" charset="0"/>
              </a:rPr>
              <a:t>Rétropropagation</a:t>
            </a:r>
          </a:p>
          <a:p>
            <a:r>
              <a:rPr lang="fr-BE" dirty="0">
                <a:solidFill>
                  <a:schemeClr val="accent1">
                    <a:lumMod val="50000"/>
                  </a:schemeClr>
                </a:solidFill>
                <a:latin typeface="Verdana" panose="020B0604030504040204" pitchFamily="34" charset="0"/>
                <a:cs typeface="Times New Roman" panose="02020603050405020304" pitchFamily="18" charset="0"/>
              </a:rPr>
              <a:t>du gradient</a:t>
            </a:r>
            <a:endParaRPr lang="fr-BE" dirty="0"/>
          </a:p>
        </p:txBody>
      </p:sp>
      <p:sp>
        <p:nvSpPr>
          <p:cNvPr id="3" name="Flèche : droite 2">
            <a:extLst>
              <a:ext uri="{FF2B5EF4-FFF2-40B4-BE49-F238E27FC236}">
                <a16:creationId xmlns:a16="http://schemas.microsoft.com/office/drawing/2014/main" id="{5D26380F-D144-4560-942A-EC8012B6BDEA}"/>
              </a:ext>
            </a:extLst>
          </p:cNvPr>
          <p:cNvSpPr/>
          <p:nvPr/>
        </p:nvSpPr>
        <p:spPr>
          <a:xfrm>
            <a:off x="2658140" y="5255163"/>
            <a:ext cx="2137144" cy="43325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BE" dirty="0"/>
              <a:t>Information</a:t>
            </a:r>
          </a:p>
        </p:txBody>
      </p:sp>
    </p:spTree>
    <p:extLst>
      <p:ext uri="{BB962C8B-B14F-4D97-AF65-F5344CB8AC3E}">
        <p14:creationId xmlns:p14="http://schemas.microsoft.com/office/powerpoint/2010/main" val="10015568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80" y="1"/>
            <a:ext cx="7099040"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Introduction</a:t>
            </a:r>
          </a:p>
        </p:txBody>
      </p:sp>
      <p:cxnSp>
        <p:nvCxnSpPr>
          <p:cNvPr id="11" name="Connecteur droit 10">
            <a:extLst>
              <a:ext uri="{FF2B5EF4-FFF2-40B4-BE49-F238E27FC236}">
                <a16:creationId xmlns:a16="http://schemas.microsoft.com/office/drawing/2014/main" id="{53B3DD2F-AE09-4031-828A-B4E8961CE168}"/>
              </a:ext>
            </a:extLst>
          </p:cNvPr>
          <p:cNvCxnSpPr/>
          <p:nvPr/>
        </p:nvCxnSpPr>
        <p:spPr>
          <a:xfrm>
            <a:off x="157065" y="5803641"/>
            <a:ext cx="11877869" cy="0"/>
          </a:xfrm>
          <a:prstGeom prst="line">
            <a:avLst/>
          </a:prstGeom>
          <a:ln w="50800">
            <a:gradFill flip="none" rotWithShape="1">
              <a:gsLst>
                <a:gs pos="0">
                  <a:schemeClr val="bg1">
                    <a:lumMod val="50000"/>
                  </a:schemeClr>
                </a:gs>
                <a:gs pos="38000">
                  <a:schemeClr val="accent1">
                    <a:lumMod val="45000"/>
                    <a:lumOff val="55000"/>
                  </a:schemeClr>
                </a:gs>
                <a:gs pos="77000">
                  <a:schemeClr val="accent1">
                    <a:lumMod val="45000"/>
                    <a:lumOff val="55000"/>
                  </a:schemeClr>
                </a:gs>
                <a:gs pos="100000">
                  <a:schemeClr val="accent1">
                    <a:lumMod val="30000"/>
                    <a:lumOff val="7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a:t>28-08-2019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p:txBody>
          <a:bodyPr/>
          <a:lstStyle/>
          <a:p>
            <a:r>
              <a:rPr lang="fr-BE"/>
              <a:t>ROMBAUX Michaël - IG CHARLEROI</a:t>
            </a:r>
            <a:endParaRPr lang="fr-BE" dirty="0"/>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8</a:t>
            </a:fld>
            <a:endParaRPr lang="fr-BE" dirty="0"/>
          </a:p>
        </p:txBody>
      </p:sp>
      <p:sp>
        <p:nvSpPr>
          <p:cNvPr id="10" name="Rectangle 64">
            <a:extLst>
              <a:ext uri="{FF2B5EF4-FFF2-40B4-BE49-F238E27FC236}">
                <a16:creationId xmlns:a16="http://schemas.microsoft.com/office/drawing/2014/main" id="{C2C992F5-5F97-4F09-BC3B-F0334C5BF37A}"/>
              </a:ext>
            </a:extLst>
          </p:cNvPr>
          <p:cNvSpPr>
            <a:spLocks noChangeArrowheads="1"/>
          </p:cNvSpPr>
          <p:nvPr/>
        </p:nvSpPr>
        <p:spPr bwMode="auto">
          <a:xfrm>
            <a:off x="781438" y="1510803"/>
            <a:ext cx="10629122"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285750" lvl="0" indent="-285750" eaLnBrk="0" fontAlgn="base" hangingPunct="0">
              <a:spcBef>
                <a:spcPct val="0"/>
              </a:spcBef>
              <a:spcAft>
                <a:spcPct val="0"/>
              </a:spcAft>
              <a:buFont typeface="Wingdings" panose="05000000000000000000" pitchFamily="2" charset="2"/>
              <a:buChar char="q"/>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Fonction d’activation</a:t>
            </a:r>
          </a:p>
          <a:p>
            <a:pPr lvl="0" eaLnBrk="0" fontAlgn="base" hangingPunct="0">
              <a:spcBef>
                <a:spcPct val="0"/>
              </a:spcBef>
              <a:spcAft>
                <a:spcPct val="0"/>
              </a:spcAft>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=&gt; 2 types : linéaire et non linéaire</a:t>
            </a:r>
          </a:p>
        </p:txBody>
      </p:sp>
      <p:pic>
        <p:nvPicPr>
          <p:cNvPr id="2" name="Image 1">
            <a:extLst>
              <a:ext uri="{FF2B5EF4-FFF2-40B4-BE49-F238E27FC236}">
                <a16:creationId xmlns:a16="http://schemas.microsoft.com/office/drawing/2014/main" id="{08A56EC9-7F81-4A39-9534-40C8EA094120}"/>
              </a:ext>
            </a:extLst>
          </p:cNvPr>
          <p:cNvPicPr>
            <a:picLocks noChangeAspect="1"/>
          </p:cNvPicPr>
          <p:nvPr/>
        </p:nvPicPr>
        <p:blipFill>
          <a:blip r:embed="rId3"/>
          <a:stretch>
            <a:fillRect/>
          </a:stretch>
        </p:blipFill>
        <p:spPr>
          <a:xfrm>
            <a:off x="3737012" y="3108024"/>
            <a:ext cx="4836459" cy="2816353"/>
          </a:xfrm>
          <a:prstGeom prst="rect">
            <a:avLst/>
          </a:prstGeom>
        </p:spPr>
      </p:pic>
      <p:sp>
        <p:nvSpPr>
          <p:cNvPr id="17" name="ZoneTexte 16">
            <a:extLst>
              <a:ext uri="{FF2B5EF4-FFF2-40B4-BE49-F238E27FC236}">
                <a16:creationId xmlns:a16="http://schemas.microsoft.com/office/drawing/2014/main" id="{99BA7837-C9E2-41C8-97A6-BE329BABFE15}"/>
              </a:ext>
            </a:extLst>
          </p:cNvPr>
          <p:cNvSpPr txBox="1"/>
          <p:nvPr/>
        </p:nvSpPr>
        <p:spPr>
          <a:xfrm>
            <a:off x="4558369" y="2599650"/>
            <a:ext cx="3296451" cy="769441"/>
          </a:xfrm>
          <a:prstGeom prst="rect">
            <a:avLst/>
          </a:prstGeom>
          <a:noFill/>
        </p:spPr>
        <p:txBody>
          <a:bodyPr wrap="square" rtlCol="0">
            <a:spAutoFit/>
          </a:bodyPr>
          <a:lstStyle/>
          <a:p>
            <a:r>
              <a:rPr lang="fr-BE" sz="4400" dirty="0">
                <a:solidFill>
                  <a:schemeClr val="accent1">
                    <a:lumMod val="50000"/>
                  </a:schemeClr>
                </a:solidFill>
              </a:rPr>
              <a:t>Linéaire</a:t>
            </a:r>
          </a:p>
        </p:txBody>
      </p:sp>
    </p:spTree>
    <p:extLst>
      <p:ext uri="{BB962C8B-B14F-4D97-AF65-F5344CB8AC3E}">
        <p14:creationId xmlns:p14="http://schemas.microsoft.com/office/powerpoint/2010/main" val="14051077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80" y="1"/>
            <a:ext cx="7099040"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Introduction</a:t>
            </a:r>
          </a:p>
        </p:txBody>
      </p:sp>
      <p:cxnSp>
        <p:nvCxnSpPr>
          <p:cNvPr id="11" name="Connecteur droit 10">
            <a:extLst>
              <a:ext uri="{FF2B5EF4-FFF2-40B4-BE49-F238E27FC236}">
                <a16:creationId xmlns:a16="http://schemas.microsoft.com/office/drawing/2014/main" id="{53B3DD2F-AE09-4031-828A-B4E8961CE168}"/>
              </a:ext>
            </a:extLst>
          </p:cNvPr>
          <p:cNvCxnSpPr/>
          <p:nvPr/>
        </p:nvCxnSpPr>
        <p:spPr>
          <a:xfrm>
            <a:off x="157065" y="5803641"/>
            <a:ext cx="11877869" cy="0"/>
          </a:xfrm>
          <a:prstGeom prst="line">
            <a:avLst/>
          </a:prstGeom>
          <a:ln w="50800">
            <a:gradFill flip="none" rotWithShape="1">
              <a:gsLst>
                <a:gs pos="0">
                  <a:schemeClr val="bg1">
                    <a:lumMod val="50000"/>
                  </a:schemeClr>
                </a:gs>
                <a:gs pos="38000">
                  <a:schemeClr val="accent1">
                    <a:lumMod val="45000"/>
                    <a:lumOff val="55000"/>
                  </a:schemeClr>
                </a:gs>
                <a:gs pos="77000">
                  <a:schemeClr val="accent1">
                    <a:lumMod val="45000"/>
                    <a:lumOff val="55000"/>
                  </a:schemeClr>
                </a:gs>
                <a:gs pos="100000">
                  <a:schemeClr val="accent1">
                    <a:lumMod val="30000"/>
                    <a:lumOff val="7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a:t>28-08-2019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p:txBody>
          <a:bodyPr/>
          <a:lstStyle/>
          <a:p>
            <a:r>
              <a:rPr lang="fr-BE"/>
              <a:t>ROMBAUX Michaël - IG CHARLEROI</a:t>
            </a:r>
            <a:endParaRPr lang="fr-BE" dirty="0"/>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9</a:t>
            </a:fld>
            <a:endParaRPr lang="fr-BE" dirty="0"/>
          </a:p>
        </p:txBody>
      </p:sp>
      <p:sp>
        <p:nvSpPr>
          <p:cNvPr id="10" name="Rectangle 64">
            <a:extLst>
              <a:ext uri="{FF2B5EF4-FFF2-40B4-BE49-F238E27FC236}">
                <a16:creationId xmlns:a16="http://schemas.microsoft.com/office/drawing/2014/main" id="{C2C992F5-5F97-4F09-BC3B-F0334C5BF37A}"/>
              </a:ext>
            </a:extLst>
          </p:cNvPr>
          <p:cNvSpPr>
            <a:spLocks noChangeArrowheads="1"/>
          </p:cNvSpPr>
          <p:nvPr/>
        </p:nvSpPr>
        <p:spPr bwMode="auto">
          <a:xfrm>
            <a:off x="781438" y="1510803"/>
            <a:ext cx="10629122"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285750" lvl="0" indent="-285750" eaLnBrk="0" fontAlgn="base" hangingPunct="0">
              <a:spcBef>
                <a:spcPct val="0"/>
              </a:spcBef>
              <a:spcAft>
                <a:spcPct val="0"/>
              </a:spcAft>
              <a:buFont typeface="Wingdings" panose="05000000000000000000" pitchFamily="2" charset="2"/>
              <a:buChar char="q"/>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Fonction d’activation</a:t>
            </a:r>
          </a:p>
          <a:p>
            <a:pPr lvl="0" eaLnBrk="0" fontAlgn="base" hangingPunct="0">
              <a:spcBef>
                <a:spcPct val="0"/>
              </a:spcBef>
              <a:spcAft>
                <a:spcPct val="0"/>
              </a:spcAft>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=&gt; 2 types : linéaire et non linéaire</a:t>
            </a:r>
          </a:p>
        </p:txBody>
      </p:sp>
      <p:pic>
        <p:nvPicPr>
          <p:cNvPr id="12" name="Image 11">
            <a:extLst>
              <a:ext uri="{FF2B5EF4-FFF2-40B4-BE49-F238E27FC236}">
                <a16:creationId xmlns:a16="http://schemas.microsoft.com/office/drawing/2014/main" id="{515FCD86-00F9-4B29-9F76-41E024906056}"/>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3700631" y="2312897"/>
            <a:ext cx="3344283" cy="2182033"/>
          </a:xfrm>
          <a:prstGeom prst="rect">
            <a:avLst/>
          </a:prstGeom>
          <a:noFill/>
          <a:ln>
            <a:noFill/>
          </a:ln>
        </p:spPr>
      </p:pic>
      <p:pic>
        <p:nvPicPr>
          <p:cNvPr id="13" name="Image 12">
            <a:extLst>
              <a:ext uri="{FF2B5EF4-FFF2-40B4-BE49-F238E27FC236}">
                <a16:creationId xmlns:a16="http://schemas.microsoft.com/office/drawing/2014/main" id="{45EB4AC6-7A8A-4C6C-BAC2-EFE8488AEB3B}"/>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6626929" y="2939276"/>
            <a:ext cx="5149325" cy="2677816"/>
          </a:xfrm>
          <a:prstGeom prst="rect">
            <a:avLst/>
          </a:prstGeom>
          <a:noFill/>
          <a:ln>
            <a:noFill/>
          </a:ln>
        </p:spPr>
      </p:pic>
      <p:sp>
        <p:nvSpPr>
          <p:cNvPr id="3" name="Flèche : virage 2">
            <a:extLst>
              <a:ext uri="{FF2B5EF4-FFF2-40B4-BE49-F238E27FC236}">
                <a16:creationId xmlns:a16="http://schemas.microsoft.com/office/drawing/2014/main" id="{1D918AAC-FB72-4759-9993-5A515AF3353A}"/>
              </a:ext>
            </a:extLst>
          </p:cNvPr>
          <p:cNvSpPr/>
          <p:nvPr/>
        </p:nvSpPr>
        <p:spPr>
          <a:xfrm flipV="1">
            <a:off x="5521689" y="4367785"/>
            <a:ext cx="989703" cy="802767"/>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solidFill>
                <a:schemeClr val="tx1"/>
              </a:solidFill>
            </a:endParaRPr>
          </a:p>
        </p:txBody>
      </p:sp>
      <p:sp>
        <p:nvSpPr>
          <p:cNvPr id="5" name="ZoneTexte 4">
            <a:extLst>
              <a:ext uri="{FF2B5EF4-FFF2-40B4-BE49-F238E27FC236}">
                <a16:creationId xmlns:a16="http://schemas.microsoft.com/office/drawing/2014/main" id="{910E594F-46B0-4A54-89B3-F818D5499A7E}"/>
              </a:ext>
            </a:extLst>
          </p:cNvPr>
          <p:cNvSpPr txBox="1"/>
          <p:nvPr/>
        </p:nvSpPr>
        <p:spPr>
          <a:xfrm>
            <a:off x="4158598" y="2528349"/>
            <a:ext cx="1041251" cy="584775"/>
          </a:xfrm>
          <a:prstGeom prst="rect">
            <a:avLst/>
          </a:prstGeom>
          <a:noFill/>
        </p:spPr>
        <p:txBody>
          <a:bodyPr wrap="square" rtlCol="0">
            <a:spAutoFit/>
          </a:bodyPr>
          <a:lstStyle/>
          <a:p>
            <a:r>
              <a:rPr lang="fr-BE" sz="3200" dirty="0" err="1"/>
              <a:t>ReLU</a:t>
            </a:r>
            <a:endParaRPr lang="fr-BE" sz="3200" dirty="0"/>
          </a:p>
        </p:txBody>
      </p:sp>
      <p:sp>
        <p:nvSpPr>
          <p:cNvPr id="14" name="ZoneTexte 13">
            <a:extLst>
              <a:ext uri="{FF2B5EF4-FFF2-40B4-BE49-F238E27FC236}">
                <a16:creationId xmlns:a16="http://schemas.microsoft.com/office/drawing/2014/main" id="{F867AB9D-E5F9-445A-9FFA-7565F8CD9961}"/>
              </a:ext>
            </a:extLst>
          </p:cNvPr>
          <p:cNvSpPr txBox="1"/>
          <p:nvPr/>
        </p:nvSpPr>
        <p:spPr>
          <a:xfrm>
            <a:off x="7044914" y="3167339"/>
            <a:ext cx="2402524" cy="584775"/>
          </a:xfrm>
          <a:prstGeom prst="rect">
            <a:avLst/>
          </a:prstGeom>
          <a:noFill/>
        </p:spPr>
        <p:txBody>
          <a:bodyPr wrap="square" rtlCol="0">
            <a:spAutoFit/>
          </a:bodyPr>
          <a:lstStyle/>
          <a:p>
            <a:r>
              <a:rPr lang="fr-BE" sz="3200" dirty="0" err="1"/>
              <a:t>LeakyReLU</a:t>
            </a:r>
            <a:endParaRPr lang="fr-BE" sz="3200" dirty="0"/>
          </a:p>
        </p:txBody>
      </p:sp>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34D29E78-C997-44C4-B870-036A080C34EC}"/>
                  </a:ext>
                </a:extLst>
              </p:cNvPr>
              <p:cNvSpPr/>
              <p:nvPr/>
            </p:nvSpPr>
            <p:spPr>
              <a:xfrm>
                <a:off x="3871840" y="3567601"/>
                <a:ext cx="2964081" cy="523220"/>
              </a:xfrm>
              <a:prstGeom prst="rect">
                <a:avLst/>
              </a:prstGeom>
            </p:spPr>
            <p:txBody>
              <a:bodyPr wrap="none">
                <a:spAutoFit/>
              </a:bodyPr>
              <a:lstStyle/>
              <a:p>
                <a14:m>
                  <m:oMath xmlns:m="http://schemas.openxmlformats.org/officeDocument/2006/math">
                    <m:r>
                      <a:rPr lang="fr-BE" sz="2800" i="1">
                        <a:latin typeface="Cambria Math" panose="02040503050406030204" pitchFamily="18" charset="0"/>
                        <a:ea typeface="Times New Roman" panose="02020603050405020304" pitchFamily="18" charset="0"/>
                        <a:cs typeface="Times New Roman" panose="02020603050405020304" pitchFamily="18" charset="0"/>
                      </a:rPr>
                      <m:t>𝑓</m:t>
                    </m:r>
                    <m:d>
                      <m:dPr>
                        <m:ctrlPr>
                          <a:rPr lang="fr-BE" sz="2800" i="1">
                            <a:effectLst/>
                            <a:latin typeface="Cambria Math" panose="02040503050406030204" pitchFamily="18" charset="0"/>
                          </a:rPr>
                        </m:ctrlPr>
                      </m:dPr>
                      <m:e>
                        <m:r>
                          <a:rPr lang="fr-BE" sz="2800" i="1">
                            <a:latin typeface="Cambria Math" panose="02040503050406030204" pitchFamily="18" charset="0"/>
                            <a:ea typeface="Times New Roman" panose="02020603050405020304" pitchFamily="18" charset="0"/>
                            <a:cs typeface="Times New Roman" panose="02020603050405020304" pitchFamily="18" charset="0"/>
                          </a:rPr>
                          <m:t>𝑥</m:t>
                        </m:r>
                      </m:e>
                    </m:d>
                    <m:r>
                      <a:rPr lang="fr-BE" sz="2800" i="1">
                        <a:latin typeface="Cambria Math" panose="02040503050406030204" pitchFamily="18" charset="0"/>
                        <a:ea typeface="Times New Roman" panose="02020603050405020304" pitchFamily="18" charset="0"/>
                        <a:cs typeface="Times New Roman" panose="02020603050405020304" pitchFamily="18" charset="0"/>
                      </a:rPr>
                      <m:t>=</m:t>
                    </m:r>
                    <m:r>
                      <m:rPr>
                        <m:sty m:val="p"/>
                      </m:rPr>
                      <a:rPr lang="fr-BE" sz="2800">
                        <a:latin typeface="Cambria Math" panose="02040503050406030204" pitchFamily="18" charset="0"/>
                        <a:ea typeface="Times New Roman" panose="02020603050405020304" pitchFamily="18" charset="0"/>
                        <a:cs typeface="Times New Roman" panose="02020603050405020304" pitchFamily="18" charset="0"/>
                      </a:rPr>
                      <m:t>max</m:t>
                    </m:r>
                    <m:r>
                      <a:rPr lang="fr-BE" sz="2800">
                        <a:latin typeface="Cambria Math" panose="02040503050406030204" pitchFamily="18" charset="0"/>
                        <a:ea typeface="Times New Roman" panose="02020603050405020304" pitchFamily="18" charset="0"/>
                        <a:cs typeface="Times New Roman" panose="02020603050405020304" pitchFamily="18" charset="0"/>
                      </a:rPr>
                      <m:t>⁡</m:t>
                    </m:r>
                    <m:r>
                      <a:rPr lang="fr-BE" sz="2800" i="1">
                        <a:latin typeface="Cambria Math" panose="02040503050406030204" pitchFamily="18" charset="0"/>
                        <a:ea typeface="Times New Roman" panose="02020603050405020304" pitchFamily="18" charset="0"/>
                        <a:cs typeface="Times New Roman" panose="02020603050405020304" pitchFamily="18" charset="0"/>
                      </a:rPr>
                      <m:t>(0,</m:t>
                    </m:r>
                    <m:r>
                      <a:rPr lang="fr-BE" sz="2800" i="1">
                        <a:latin typeface="Cambria Math" panose="02040503050406030204" pitchFamily="18" charset="0"/>
                        <a:ea typeface="Times New Roman" panose="02020603050405020304" pitchFamily="18" charset="0"/>
                        <a:cs typeface="Times New Roman" panose="02020603050405020304" pitchFamily="18" charset="0"/>
                      </a:rPr>
                      <m:t>𝑥</m:t>
                    </m:r>
                    <m:r>
                      <a:rPr lang="fr-BE" sz="2800" i="1">
                        <a:latin typeface="Cambria Math" panose="02040503050406030204" pitchFamily="18" charset="0"/>
                        <a:ea typeface="Times New Roman" panose="02020603050405020304" pitchFamily="18" charset="0"/>
                        <a:cs typeface="Times New Roman" panose="02020603050405020304" pitchFamily="18" charset="0"/>
                      </a:rPr>
                      <m:t>)</m:t>
                    </m:r>
                  </m:oMath>
                </a14:m>
                <a:r>
                  <a:rPr lang="fr-BE" sz="2800" dirty="0">
                    <a:latin typeface="Verdana" panose="020B0604030504040204" pitchFamily="34" charset="0"/>
                    <a:ea typeface="Times New Roman" panose="02020603050405020304" pitchFamily="18" charset="0"/>
                    <a:cs typeface="Times New Roman" panose="02020603050405020304" pitchFamily="18" charset="0"/>
                  </a:rPr>
                  <a:t> </a:t>
                </a:r>
                <a:endParaRPr lang="fr-BE" sz="2800" dirty="0"/>
              </a:p>
            </p:txBody>
          </p:sp>
        </mc:Choice>
        <mc:Fallback xmlns="">
          <p:sp>
            <p:nvSpPr>
              <p:cNvPr id="7" name="Rectangle 6">
                <a:extLst>
                  <a:ext uri="{FF2B5EF4-FFF2-40B4-BE49-F238E27FC236}">
                    <a16:creationId xmlns:a16="http://schemas.microsoft.com/office/drawing/2014/main" id="{34D29E78-C997-44C4-B870-036A080C34EC}"/>
                  </a:ext>
                </a:extLst>
              </p:cNvPr>
              <p:cNvSpPr>
                <a:spLocks noRot="1" noChangeAspect="1" noMove="1" noResize="1" noEditPoints="1" noAdjustHandles="1" noChangeArrowheads="1" noChangeShapeType="1" noTextEdit="1"/>
              </p:cNvSpPr>
              <p:nvPr/>
            </p:nvSpPr>
            <p:spPr>
              <a:xfrm>
                <a:off x="3871840" y="3567601"/>
                <a:ext cx="2964081" cy="523220"/>
              </a:xfrm>
              <a:prstGeom prst="rect">
                <a:avLst/>
              </a:prstGeom>
              <a:blipFill>
                <a:blip r:embed="rId5"/>
                <a:stretch>
                  <a:fillRect/>
                </a:stretch>
              </a:blipFill>
            </p:spPr>
            <p:txBody>
              <a:bodyPr/>
              <a:lstStyle/>
              <a:p>
                <a:r>
                  <a:rPr lang="fr-BE">
                    <a:noFill/>
                  </a:rPr>
                  <a:t> </a:t>
                </a:r>
              </a:p>
            </p:txBody>
          </p:sp>
        </mc:Fallback>
      </mc:AlternateContent>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78ABF733-48B8-431B-91FA-C5440A9B67BA}"/>
                  </a:ext>
                </a:extLst>
              </p:cNvPr>
              <p:cNvSpPr/>
              <p:nvPr/>
            </p:nvSpPr>
            <p:spPr>
              <a:xfrm>
                <a:off x="7414059" y="4537605"/>
                <a:ext cx="404726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ctrlPr>
                            <a:rPr lang="fr-BE" sz="2800" i="1" smtClean="0">
                              <a:latin typeface="Cambria Math" panose="02040503050406030204" pitchFamily="18" charset="0"/>
                            </a:rPr>
                          </m:ctrlPr>
                        </m:dPr>
                        <m:e>
                          <m:r>
                            <a:rPr lang="fr-BE" sz="2800" i="1">
                              <a:latin typeface="Cambria Math" panose="02040503050406030204" pitchFamily="18" charset="0"/>
                            </a:rPr>
                            <m:t>𝑓</m:t>
                          </m:r>
                          <m:d>
                            <m:dPr>
                              <m:ctrlPr>
                                <a:rPr lang="fr-BE" sz="2800" i="1">
                                  <a:latin typeface="Cambria Math" panose="02040503050406030204" pitchFamily="18" charset="0"/>
                                </a:rPr>
                              </m:ctrlPr>
                            </m:dPr>
                            <m:e>
                              <m:r>
                                <a:rPr lang="fr-BE" sz="2800" i="1">
                                  <a:latin typeface="Cambria Math" panose="02040503050406030204" pitchFamily="18" charset="0"/>
                                </a:rPr>
                                <m:t>𝑥</m:t>
                              </m:r>
                            </m:e>
                          </m:d>
                          <m:r>
                            <a:rPr lang="fr-BE" sz="2800" i="0">
                              <a:latin typeface="Cambria Math" panose="02040503050406030204" pitchFamily="18" charset="0"/>
                            </a:rPr>
                            <m:t>=</m:t>
                          </m:r>
                          <m:r>
                            <m:rPr>
                              <m:sty m:val="p"/>
                            </m:rPr>
                            <a:rPr lang="fr-BE" sz="2800" i="0">
                              <a:latin typeface="Cambria Math" panose="02040503050406030204" pitchFamily="18" charset="0"/>
                            </a:rPr>
                            <m:t>ma</m:t>
                          </m:r>
                          <m:func>
                            <m:funcPr>
                              <m:ctrlPr>
                                <a:rPr lang="fr-BE" sz="2800" i="1">
                                  <a:latin typeface="Cambria Math" panose="02040503050406030204" pitchFamily="18" charset="0"/>
                                </a:rPr>
                              </m:ctrlPr>
                            </m:funcPr>
                            <m:fName>
                              <m:r>
                                <m:rPr>
                                  <m:sty m:val="p"/>
                                </m:rPr>
                                <a:rPr lang="fr-BE" sz="2800" i="0">
                                  <a:latin typeface="Cambria Math" panose="02040503050406030204" pitchFamily="18" charset="0"/>
                                </a:rPr>
                                <m:t>x</m:t>
                              </m:r>
                            </m:fName>
                            <m:e>
                              <m:r>
                                <a:rPr lang="fr-BE" sz="2800" i="0">
                                  <a:latin typeface="Cambria Math" panose="02040503050406030204" pitchFamily="18" charset="0"/>
                                </a:rPr>
                                <m:t>(</m:t>
                              </m:r>
                            </m:e>
                          </m:func>
                          <m:r>
                            <m:rPr>
                              <m:sty m:val="p"/>
                            </m:rPr>
                            <a:rPr lang="fr-BE" sz="2800" b="0" i="0" smtClean="0">
                              <a:latin typeface="Cambria Math" panose="02040503050406030204" pitchFamily="18" charset="0"/>
                            </a:rPr>
                            <m:t>pente</m:t>
                          </m:r>
                          <m:r>
                            <a:rPr lang="fr-BE" sz="2800" b="0" i="1" smtClean="0">
                              <a:latin typeface="Cambria Math" panose="02040503050406030204" pitchFamily="18" charset="0"/>
                            </a:rPr>
                            <m:t>.</m:t>
                          </m:r>
                          <m:r>
                            <a:rPr lang="fr-BE" sz="2800" i="1">
                              <a:latin typeface="Cambria Math" panose="02040503050406030204" pitchFamily="18" charset="0"/>
                            </a:rPr>
                            <m:t>𝑥</m:t>
                          </m:r>
                          <m:r>
                            <a:rPr lang="fr-BE" sz="2800" i="0">
                              <a:latin typeface="Cambria Math" panose="02040503050406030204" pitchFamily="18" charset="0"/>
                            </a:rPr>
                            <m:t>,</m:t>
                          </m:r>
                          <m:r>
                            <a:rPr lang="fr-BE" sz="2800" i="1">
                              <a:latin typeface="Cambria Math" panose="02040503050406030204" pitchFamily="18" charset="0"/>
                            </a:rPr>
                            <m:t>𝑥</m:t>
                          </m:r>
                        </m:e>
                      </m:d>
                    </m:oMath>
                  </m:oMathPara>
                </a14:m>
                <a:endParaRPr lang="fr-BE" sz="2800" dirty="0"/>
              </a:p>
            </p:txBody>
          </p:sp>
        </mc:Choice>
        <mc:Fallback xmlns="">
          <p:sp>
            <p:nvSpPr>
              <p:cNvPr id="8" name="Rectangle 7">
                <a:extLst>
                  <a:ext uri="{FF2B5EF4-FFF2-40B4-BE49-F238E27FC236}">
                    <a16:creationId xmlns:a16="http://schemas.microsoft.com/office/drawing/2014/main" id="{78ABF733-48B8-431B-91FA-C5440A9B67BA}"/>
                  </a:ext>
                </a:extLst>
              </p:cNvPr>
              <p:cNvSpPr>
                <a:spLocks noRot="1" noChangeAspect="1" noMove="1" noResize="1" noEditPoints="1" noAdjustHandles="1" noChangeArrowheads="1" noChangeShapeType="1" noTextEdit="1"/>
              </p:cNvSpPr>
              <p:nvPr/>
            </p:nvSpPr>
            <p:spPr>
              <a:xfrm>
                <a:off x="7414059" y="4537605"/>
                <a:ext cx="4047262" cy="523220"/>
              </a:xfrm>
              <a:prstGeom prst="rect">
                <a:avLst/>
              </a:prstGeom>
              <a:blipFill>
                <a:blip r:embed="rId6"/>
                <a:stretch>
                  <a:fillRect/>
                </a:stretch>
              </a:blipFill>
            </p:spPr>
            <p:txBody>
              <a:bodyPr/>
              <a:lstStyle/>
              <a:p>
                <a:r>
                  <a:rPr lang="fr-BE">
                    <a:noFill/>
                  </a:rPr>
                  <a:t> </a:t>
                </a:r>
              </a:p>
            </p:txBody>
          </p:sp>
        </mc:Fallback>
      </mc:AlternateContent>
      <p:pic>
        <p:nvPicPr>
          <p:cNvPr id="16" name="Image 15">
            <a:extLst>
              <a:ext uri="{FF2B5EF4-FFF2-40B4-BE49-F238E27FC236}">
                <a16:creationId xmlns:a16="http://schemas.microsoft.com/office/drawing/2014/main" id="{2FA8B62F-1510-4F1D-8087-BBB0BE084C54}"/>
              </a:ext>
            </a:extLst>
          </p:cNvPr>
          <p:cNvPicPr/>
          <p:nvPr/>
        </p:nvPicPr>
        <p:blipFill>
          <a:blip r:embed="rId7"/>
          <a:stretch>
            <a:fillRect/>
          </a:stretch>
        </p:blipFill>
        <p:spPr>
          <a:xfrm>
            <a:off x="157065" y="2526227"/>
            <a:ext cx="3792541" cy="3175317"/>
          </a:xfrm>
          <a:prstGeom prst="rect">
            <a:avLst/>
          </a:prstGeom>
        </p:spPr>
      </p:pic>
      <p:sp>
        <p:nvSpPr>
          <p:cNvPr id="17" name="ZoneTexte 16">
            <a:extLst>
              <a:ext uri="{FF2B5EF4-FFF2-40B4-BE49-F238E27FC236}">
                <a16:creationId xmlns:a16="http://schemas.microsoft.com/office/drawing/2014/main" id="{B75B71DF-AFF4-4AB3-BD13-997B6072D7C5}"/>
              </a:ext>
            </a:extLst>
          </p:cNvPr>
          <p:cNvSpPr txBox="1"/>
          <p:nvPr/>
        </p:nvSpPr>
        <p:spPr>
          <a:xfrm>
            <a:off x="502682" y="2819138"/>
            <a:ext cx="1041251" cy="584775"/>
          </a:xfrm>
          <a:prstGeom prst="rect">
            <a:avLst/>
          </a:prstGeom>
          <a:noFill/>
        </p:spPr>
        <p:txBody>
          <a:bodyPr wrap="square" rtlCol="0">
            <a:spAutoFit/>
          </a:bodyPr>
          <a:lstStyle/>
          <a:p>
            <a:r>
              <a:rPr lang="fr-BE" sz="3200" dirty="0" err="1"/>
              <a:t>tanh</a:t>
            </a:r>
            <a:endParaRPr lang="fr-BE" sz="3200" dirty="0"/>
          </a:p>
        </p:txBody>
      </p:sp>
      <p:sp>
        <p:nvSpPr>
          <p:cNvPr id="18" name="ZoneTexte 17">
            <a:extLst>
              <a:ext uri="{FF2B5EF4-FFF2-40B4-BE49-F238E27FC236}">
                <a16:creationId xmlns:a16="http://schemas.microsoft.com/office/drawing/2014/main" id="{20FB640E-BC14-4C84-B884-F6CF42DFEDAB}"/>
              </a:ext>
            </a:extLst>
          </p:cNvPr>
          <p:cNvSpPr txBox="1"/>
          <p:nvPr/>
        </p:nvSpPr>
        <p:spPr>
          <a:xfrm>
            <a:off x="6835921" y="1054358"/>
            <a:ext cx="3296451" cy="769441"/>
          </a:xfrm>
          <a:prstGeom prst="rect">
            <a:avLst/>
          </a:prstGeom>
          <a:noFill/>
        </p:spPr>
        <p:txBody>
          <a:bodyPr wrap="square" rtlCol="0">
            <a:spAutoFit/>
          </a:bodyPr>
          <a:lstStyle/>
          <a:p>
            <a:r>
              <a:rPr lang="fr-BE" sz="4400" dirty="0">
                <a:solidFill>
                  <a:schemeClr val="accent1">
                    <a:lumMod val="50000"/>
                  </a:schemeClr>
                </a:solidFill>
              </a:rPr>
              <a:t>Non linéaire</a:t>
            </a:r>
          </a:p>
        </p:txBody>
      </p:sp>
    </p:spTree>
    <p:extLst>
      <p:ext uri="{BB962C8B-B14F-4D97-AF65-F5344CB8AC3E}">
        <p14:creationId xmlns:p14="http://schemas.microsoft.com/office/powerpoint/2010/main" val="3046841056"/>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1841</TotalTime>
  <Words>1919</Words>
  <Application>Microsoft Office PowerPoint</Application>
  <PresentationFormat>Grand écran</PresentationFormat>
  <Paragraphs>600</Paragraphs>
  <Slides>38</Slides>
  <Notes>13</Notes>
  <HiddenSlides>0</HiddenSlides>
  <MMClips>1</MMClips>
  <ScaleCrop>false</ScaleCrop>
  <HeadingPairs>
    <vt:vector size="6" baseType="variant">
      <vt:variant>
        <vt:lpstr>Polices utilisées</vt:lpstr>
      </vt:variant>
      <vt:variant>
        <vt:i4>7</vt:i4>
      </vt:variant>
      <vt:variant>
        <vt:lpstr>Thème</vt:lpstr>
      </vt:variant>
      <vt:variant>
        <vt:i4>1</vt:i4>
      </vt:variant>
      <vt:variant>
        <vt:lpstr>Titres des diapositives</vt:lpstr>
      </vt:variant>
      <vt:variant>
        <vt:i4>38</vt:i4>
      </vt:variant>
    </vt:vector>
  </HeadingPairs>
  <TitlesOfParts>
    <vt:vector size="46" baseType="lpstr">
      <vt:lpstr>Arial</vt:lpstr>
      <vt:lpstr>Calibri</vt:lpstr>
      <vt:lpstr>Calibri Light</vt:lpstr>
      <vt:lpstr>Cambria Math</vt:lpstr>
      <vt:lpstr>Symbol</vt:lpstr>
      <vt:lpstr>Verdana</vt:lpstr>
      <vt:lpstr>Wingdings</vt:lpstr>
      <vt:lpstr>Thème Office</vt:lpstr>
      <vt:lpstr>Apprendre à collaborer  par le langage et la vision</vt:lpstr>
      <vt:lpstr>Plan de la présentation</vt:lpstr>
      <vt:lpstr>Introduction</vt:lpstr>
      <vt:lpstr>Introduction</vt:lpstr>
      <vt:lpstr>Introduction</vt:lpstr>
      <vt:lpstr>Introduction</vt:lpstr>
      <vt:lpstr>Introduction</vt:lpstr>
      <vt:lpstr>Introduction</vt:lpstr>
      <vt:lpstr>Introduction</vt:lpstr>
      <vt:lpstr>Introduction</vt:lpstr>
      <vt:lpstr>Les réseaux de neurones - GAN</vt:lpstr>
      <vt:lpstr>Les réseaux de neurones - GAN</vt:lpstr>
      <vt:lpstr>Les réseaux de neurones - GAN</vt:lpstr>
      <vt:lpstr>Les réseaux de neurones - GAN</vt:lpstr>
      <vt:lpstr>Les réseaux de neurones - GAN</vt:lpstr>
      <vt:lpstr>Les réseaux de neurones - GAN</vt:lpstr>
      <vt:lpstr>Les réseaux de neurones - GAN</vt:lpstr>
      <vt:lpstr>Les réseaux de neurones - GAN</vt:lpstr>
      <vt:lpstr>Les réseaux de neurones - GAN</vt:lpstr>
      <vt:lpstr>Les réseaux de neurones - GAN</vt:lpstr>
      <vt:lpstr>Les réseaux de neurones - CGAN</vt:lpstr>
      <vt:lpstr>Les réseaux de neurones - CGAN</vt:lpstr>
      <vt:lpstr>Les réseaux de neurones - CGAN</vt:lpstr>
      <vt:lpstr>Les réseaux de neurones – CGAN</vt:lpstr>
      <vt:lpstr>L’environnement</vt:lpstr>
      <vt:lpstr>L’environnement</vt:lpstr>
      <vt:lpstr>L’environnement</vt:lpstr>
      <vt:lpstr>L’environnement</vt:lpstr>
      <vt:lpstr>Les résultats</vt:lpstr>
      <vt:lpstr>Les résultats</vt:lpstr>
      <vt:lpstr>Les résultats</vt:lpstr>
      <vt:lpstr>Les résultats</vt:lpstr>
      <vt:lpstr>Les résultats – Graphe des loss</vt:lpstr>
      <vt:lpstr>Les résultats – Graphe des loss</vt:lpstr>
      <vt:lpstr>Les résultats – Graphe des loss</vt:lpstr>
      <vt:lpstr>Les résultats – Graphe des loss</vt:lpstr>
      <vt:lpstr>Conclusion</vt:lpstr>
      <vt:lpstr>Merci pour votre attention  DEMO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Apprendre à collaborer par le langage et la vision</dc:title>
  <dc:creator>Mic .</dc:creator>
  <cp:lastModifiedBy>Mic .</cp:lastModifiedBy>
  <cp:revision>83</cp:revision>
  <dcterms:created xsi:type="dcterms:W3CDTF">2019-08-25T11:36:50Z</dcterms:created>
  <dcterms:modified xsi:type="dcterms:W3CDTF">2019-08-28T05:24:32Z</dcterms:modified>
</cp:coreProperties>
</file>